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9" r:id="rId2"/>
    <p:sldId id="361" r:id="rId3"/>
    <p:sldId id="362" r:id="rId4"/>
    <p:sldId id="364" r:id="rId5"/>
    <p:sldId id="368" r:id="rId6"/>
    <p:sldId id="367" r:id="rId7"/>
    <p:sldId id="371" r:id="rId8"/>
    <p:sldId id="370" r:id="rId9"/>
    <p:sldId id="382" r:id="rId10"/>
    <p:sldId id="383" r:id="rId11"/>
    <p:sldId id="366" r:id="rId12"/>
    <p:sldId id="369" r:id="rId13"/>
    <p:sldId id="372" r:id="rId14"/>
    <p:sldId id="373" r:id="rId15"/>
    <p:sldId id="384" r:id="rId16"/>
    <p:sldId id="374" r:id="rId17"/>
    <p:sldId id="365" r:id="rId18"/>
    <p:sldId id="375" r:id="rId19"/>
    <p:sldId id="376" r:id="rId20"/>
    <p:sldId id="377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07" autoAdjust="0"/>
    <p:restoredTop sz="94682"/>
  </p:normalViewPr>
  <p:slideViewPr>
    <p:cSldViewPr snapToGrid="0" snapToObjects="1">
      <p:cViewPr>
        <p:scale>
          <a:sx n="66" d="100"/>
          <a:sy n="66" d="100"/>
        </p:scale>
        <p:origin x="355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2022/12/15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711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6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0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3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00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6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82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4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00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9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0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88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2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8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18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44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1533A1-CD53-7D43-A00A-748FE7436C66}"/>
              </a:ext>
            </a:extLst>
          </p:cNvPr>
          <p:cNvSpPr txBox="1"/>
          <p:nvPr userDrawn="1"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429AC7-F8AA-FF43-94EC-386B047ED847}"/>
              </a:ext>
            </a:extLst>
          </p:cNvPr>
          <p:cNvSpPr txBox="1"/>
          <p:nvPr userDrawn="1"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2A6685-2F1A-914F-9777-D206D4699E6E}"/>
              </a:ext>
            </a:extLst>
          </p:cNvPr>
          <p:cNvSpPr/>
          <p:nvPr/>
        </p:nvSpPr>
        <p:spPr>
          <a:xfrm>
            <a:off x="344557" y="1514396"/>
            <a:ext cx="3958814" cy="3958814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C21598-9A4B-4C41-917C-A7CE6A154478}"/>
              </a:ext>
            </a:extLst>
          </p:cNvPr>
          <p:cNvSpPr/>
          <p:nvPr/>
        </p:nvSpPr>
        <p:spPr>
          <a:xfrm>
            <a:off x="3562076" y="2382375"/>
            <a:ext cx="2040835" cy="2222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DB05D1-B98D-E04F-823B-41BE20E01E5B}"/>
              </a:ext>
            </a:extLst>
          </p:cNvPr>
          <p:cNvSpPr txBox="1"/>
          <p:nvPr/>
        </p:nvSpPr>
        <p:spPr>
          <a:xfrm>
            <a:off x="2522957" y="2592471"/>
            <a:ext cx="81355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基于个人</a:t>
            </a:r>
            <a:r>
              <a:rPr kumimoji="1" lang="en-US" altLang="zh-CN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bilibili</a:t>
            </a:r>
            <a:r>
              <a:rPr kumimoji="1"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账号的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image caption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E3C79B-E12B-7842-AB49-E2E6C3380445}"/>
              </a:ext>
            </a:extLst>
          </p:cNvPr>
          <p:cNvSpPr txBox="1"/>
          <p:nvPr/>
        </p:nvSpPr>
        <p:spPr>
          <a:xfrm>
            <a:off x="8433179" y="5273155"/>
            <a:ext cx="336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汇报人：海湾同学社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7C993D-03A0-1646-AB73-A06462F14C7F}"/>
              </a:ext>
            </a:extLst>
          </p:cNvPr>
          <p:cNvSpPr txBox="1"/>
          <p:nvPr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B4B431-6FC8-4448-B5C7-2D056BD5948A}"/>
              </a:ext>
            </a:extLst>
          </p:cNvPr>
          <p:cNvSpPr txBox="1"/>
          <p:nvPr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7DBF640-FDDE-CD4D-8D83-F3EFFE5EA784}"/>
              </a:ext>
            </a:extLst>
          </p:cNvPr>
          <p:cNvSpPr/>
          <p:nvPr/>
        </p:nvSpPr>
        <p:spPr>
          <a:xfrm>
            <a:off x="11728342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C5935E6-A233-3C4E-8133-25A9159AE11C}"/>
              </a:ext>
            </a:extLst>
          </p:cNvPr>
          <p:cNvSpPr/>
          <p:nvPr/>
        </p:nvSpPr>
        <p:spPr>
          <a:xfrm>
            <a:off x="13296433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EA285EF-3E88-F844-B121-3AFEB30BA64D}"/>
              </a:ext>
            </a:extLst>
          </p:cNvPr>
          <p:cNvSpPr/>
          <p:nvPr/>
        </p:nvSpPr>
        <p:spPr>
          <a:xfrm>
            <a:off x="12997087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11" y="404386"/>
            <a:ext cx="2334105" cy="1543999"/>
          </a:xfrm>
          <a:prstGeom prst="rect">
            <a:avLst/>
          </a:prstGeom>
        </p:spPr>
      </p:pic>
      <p:cxnSp>
        <p:nvCxnSpPr>
          <p:cNvPr id="14" name="直线连接符 3">
            <a:extLst>
              <a:ext uri="{FF2B5EF4-FFF2-40B4-BE49-F238E27FC236}">
                <a16:creationId xmlns:a16="http://schemas.microsoft.com/office/drawing/2014/main" id="{1AFA0451-3DC5-6842-8760-0A7A056A1C3E}"/>
              </a:ext>
            </a:extLst>
          </p:cNvPr>
          <p:cNvCxnSpPr/>
          <p:nvPr/>
        </p:nvCxnSpPr>
        <p:spPr>
          <a:xfrm>
            <a:off x="8595825" y="5868255"/>
            <a:ext cx="31325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/>
      <p:bldP spid="9" grpId="0" animBg="1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5287707" y="392998"/>
            <a:ext cx="6036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models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10" name="Shape 533">
            <a:extLst>
              <a:ext uri="{FF2B5EF4-FFF2-40B4-BE49-F238E27FC236}">
                <a16:creationId xmlns:a16="http://schemas.microsoft.com/office/drawing/2014/main" id="{61235514-664C-6746-B072-81D156105D6C}"/>
              </a:ext>
            </a:extLst>
          </p:cNvPr>
          <p:cNvSpPr/>
          <p:nvPr/>
        </p:nvSpPr>
        <p:spPr>
          <a:xfrm>
            <a:off x="511879" y="901920"/>
            <a:ext cx="2173698" cy="5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dirty="0" err="1"/>
              <a:t>CNN+Transformer</a:t>
            </a:r>
            <a:endParaRPr lang="zh-CN" altLang="zh-CN" dirty="0"/>
          </a:p>
        </p:txBody>
      </p:sp>
      <p:sp>
        <p:nvSpPr>
          <p:cNvPr id="11" name="Shape 534">
            <a:extLst>
              <a:ext uri="{FF2B5EF4-FFF2-40B4-BE49-F238E27FC236}">
                <a16:creationId xmlns:a16="http://schemas.microsoft.com/office/drawing/2014/main" id="{9B731413-7698-0E4B-94A8-714C568A928B}"/>
              </a:ext>
            </a:extLst>
          </p:cNvPr>
          <p:cNvSpPr/>
          <p:nvPr/>
        </p:nvSpPr>
        <p:spPr>
          <a:xfrm>
            <a:off x="1082052" y="1677923"/>
            <a:ext cx="788677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2000" dirty="0">
              <a:latin typeface="+mj-lt"/>
            </a:endParaRP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13813C5-38C3-6342-90E0-A20AF2E678FB}"/>
              </a:ext>
            </a:extLst>
          </p:cNvPr>
          <p:cNvCxnSpPr/>
          <p:nvPr/>
        </p:nvCxnSpPr>
        <p:spPr>
          <a:xfrm>
            <a:off x="5420139" y="901920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759" y="-33080"/>
            <a:ext cx="935000" cy="935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882427-970D-4FBD-AE9F-20FCAC5655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2" y="1677924"/>
            <a:ext cx="6239584" cy="418026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9BF04F3-9647-4C00-8651-D1E739A96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480" y="1706788"/>
            <a:ext cx="549644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模型主要由两个部分组成：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encoder+decoder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的输入是图片特征构成的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Features Embedding(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d_model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=512)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，这个特征由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Resnet101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提取得到。然后在这个输入之后加入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Positional Encoding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位置编码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N(N=6)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个编码器层（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Encoder layer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），每个编码器都有着相同的结构：第一层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Multi head self-attention(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N_head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=8)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FFN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，两个子层都添加了一个残差连接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+layer normalization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的操作。编码器将输出的向量作为解码器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Cross Attention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的输入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。在解码器也有一个相同的输入，这个输入是对图片描述的词转化为特征向量，然后是相同的解码器结构：一个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Masked Multi head self-attention(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N_head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=8)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层，第二个子层是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Multi head self-attention(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N_head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=8)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，最后一个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FFN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，每个子层同样也用了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residual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layer normalization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。模型的输出由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的输出简单的经过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得到。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243315-336C-244A-8B9A-5F43BB25DD5D}"/>
              </a:ext>
            </a:extLst>
          </p:cNvPr>
          <p:cNvSpPr txBox="1"/>
          <p:nvPr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62BBC9-B64C-214A-AF11-91D4DAC39F98}"/>
              </a:ext>
            </a:extLst>
          </p:cNvPr>
          <p:cNvSpPr txBox="1"/>
          <p:nvPr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BFA972-0A45-E945-A42C-6E561229B8D3}"/>
              </a:ext>
            </a:extLst>
          </p:cNvPr>
          <p:cNvSpPr/>
          <p:nvPr/>
        </p:nvSpPr>
        <p:spPr>
          <a:xfrm>
            <a:off x="11728342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D534C-B836-4843-A143-44B98826A538}"/>
              </a:ext>
            </a:extLst>
          </p:cNvPr>
          <p:cNvSpPr/>
          <p:nvPr/>
        </p:nvSpPr>
        <p:spPr>
          <a:xfrm>
            <a:off x="0" y="1931831"/>
            <a:ext cx="6825803" cy="346441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C38C0A-8EA1-494C-9B92-707BBDABF1A7}"/>
              </a:ext>
            </a:extLst>
          </p:cNvPr>
          <p:cNvSpPr txBox="1"/>
          <p:nvPr/>
        </p:nvSpPr>
        <p:spPr>
          <a:xfrm>
            <a:off x="7237926" y="3078316"/>
            <a:ext cx="377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Models realization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88DDF-7737-2942-9B35-4E9428BFD148}"/>
              </a:ext>
            </a:extLst>
          </p:cNvPr>
          <p:cNvSpPr txBox="1"/>
          <p:nvPr/>
        </p:nvSpPr>
        <p:spPr>
          <a:xfrm>
            <a:off x="7263683" y="171289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rgbClr val="C00000"/>
                </a:solidFill>
                <a:latin typeface="+mj-lt"/>
              </a:rPr>
              <a:t>03</a:t>
            </a:r>
            <a:endParaRPr kumimoji="1" lang="zh-CN" altLang="en-US" sz="6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78DB8-8928-A045-BBD3-C0B3813624B4}"/>
              </a:ext>
            </a:extLst>
          </p:cNvPr>
          <p:cNvSpPr txBox="1"/>
          <p:nvPr/>
        </p:nvSpPr>
        <p:spPr>
          <a:xfrm>
            <a:off x="7302319" y="2533518"/>
            <a:ext cx="106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>
                <a:solidFill>
                  <a:srgbClr val="C00000"/>
                </a:solidFill>
              </a:rPr>
              <a:t>PART</a:t>
            </a:r>
            <a:endParaRPr kumimoji="1" lang="zh-CN" altLang="en-US" sz="160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9685545-9769-274A-914B-CDBBF8D1581D}"/>
              </a:ext>
            </a:extLst>
          </p:cNvPr>
          <p:cNvCxnSpPr/>
          <p:nvPr/>
        </p:nvCxnSpPr>
        <p:spPr>
          <a:xfrm>
            <a:off x="3528811" y="5576552"/>
            <a:ext cx="37091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EE159D8-FB6D-8B42-A6FF-F5F6A93182B3}"/>
              </a:ext>
            </a:extLst>
          </p:cNvPr>
          <p:cNvCxnSpPr>
            <a:cxnSpLocks/>
          </p:cNvCxnSpPr>
          <p:nvPr/>
        </p:nvCxnSpPr>
        <p:spPr>
          <a:xfrm flipV="1">
            <a:off x="6999669" y="1687133"/>
            <a:ext cx="0" cy="4069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63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882969" y="509423"/>
            <a:ext cx="2081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CNN+LSTM</a:t>
            </a: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CF6526CA-7944-024D-98DD-6744769B29C2}"/>
              </a:ext>
            </a:extLst>
          </p:cNvPr>
          <p:cNvCxnSpPr/>
          <p:nvPr/>
        </p:nvCxnSpPr>
        <p:spPr>
          <a:xfrm>
            <a:off x="5420139" y="1114862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14DB5B93-D813-4171-968E-9C7513FDC83E}"/>
              </a:ext>
            </a:extLst>
          </p:cNvPr>
          <p:cNvSpPr txBox="1"/>
          <p:nvPr/>
        </p:nvSpPr>
        <p:spPr>
          <a:xfrm>
            <a:off x="253721" y="1488384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</a:t>
            </a:r>
            <a:endParaRPr lang="en-US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这个部分包括数据读入，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caption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标签分离和标签清洗</a:t>
            </a:r>
            <a:endParaRPr lang="zh-CN" altLang="en-US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D1168E16-56B9-47B8-A93A-5A8B4B1BB8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2134715"/>
            <a:ext cx="4448908" cy="284408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9E5FC8F-25B8-44D9-80C2-2A19E55E99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34715"/>
            <a:ext cx="4642338" cy="2692921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FDEF4B0C-DC0B-4B91-B744-C0D1C488B05B}"/>
              </a:ext>
            </a:extLst>
          </p:cNvPr>
          <p:cNvSpPr txBox="1"/>
          <p:nvPr/>
        </p:nvSpPr>
        <p:spPr>
          <a:xfrm>
            <a:off x="0" y="5104635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测试集验证集训练集划分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ED1D924-DC5B-403B-A701-37279D92DA7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3866" y="5599806"/>
            <a:ext cx="4147185" cy="65024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65DC4D2A-2230-4DDD-B0C9-0F97ECED2E9C}"/>
              </a:ext>
            </a:extLst>
          </p:cNvPr>
          <p:cNvSpPr txBox="1"/>
          <p:nvPr/>
        </p:nvSpPr>
        <p:spPr>
          <a:xfrm>
            <a:off x="5696885" y="5150801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图像特征提取</a:t>
            </a:r>
          </a:p>
          <a:p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模型来提取图像特征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68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A13B90D-F37B-2547-8773-58C4BD21BEF9}"/>
              </a:ext>
            </a:extLst>
          </p:cNvPr>
          <p:cNvCxnSpPr/>
          <p:nvPr/>
        </p:nvCxnSpPr>
        <p:spPr>
          <a:xfrm>
            <a:off x="5420139" y="901920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81934D3-7EC9-4257-886E-FCD266FE53D5}"/>
              </a:ext>
            </a:extLst>
          </p:cNvPr>
          <p:cNvSpPr txBox="1"/>
          <p:nvPr/>
        </p:nvSpPr>
        <p:spPr>
          <a:xfrm>
            <a:off x="74563" y="1320726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构建网络模型</a:t>
            </a:r>
          </a:p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分别构建图像模型和语言模型，然后再通过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concatenate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函数合起来，然后在接上两个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模型，最后再接上词库大小维度的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dense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层，通过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函数输出最后结果的概率。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8590CC9-877D-4DC8-A3AB-30845AD07C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290" y="2823046"/>
            <a:ext cx="6589508" cy="152160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732B163-E6BE-47F1-BED2-9390AD4EE4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2290" y="4442180"/>
            <a:ext cx="6589508" cy="167735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9E7D1FA-2C21-4EA9-A7F5-C3CB8EA313C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09432" y="2823046"/>
            <a:ext cx="7197969" cy="24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350413" y="420037"/>
            <a:ext cx="313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CNN+transformer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582D861-ECCC-5440-B9AD-31C0559ACBD9}"/>
              </a:ext>
            </a:extLst>
          </p:cNvPr>
          <p:cNvCxnSpPr/>
          <p:nvPr/>
        </p:nvCxnSpPr>
        <p:spPr>
          <a:xfrm>
            <a:off x="5420139" y="914446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BB97942-E67E-4B74-90A5-C4770C376E03}"/>
              </a:ext>
            </a:extLst>
          </p:cNvPr>
          <p:cNvSpPr txBox="1"/>
          <p:nvPr/>
        </p:nvSpPr>
        <p:spPr>
          <a:xfrm>
            <a:off x="575269" y="1591046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特征提取：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模块：</a:t>
            </a:r>
          </a:p>
          <a:p>
            <a:pPr marL="8128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7076D34-F540-4F27-903D-E15A591A36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6517" y="2237377"/>
            <a:ext cx="3524250" cy="10477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378FFB8-5BAB-4FEB-94F0-A49BFACF05DA}"/>
              </a:ext>
            </a:extLst>
          </p:cNvPr>
          <p:cNvSpPr txBox="1"/>
          <p:nvPr/>
        </p:nvSpPr>
        <p:spPr>
          <a:xfrm>
            <a:off x="-175565" y="338820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使用预训练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7F91A86-9B21-44D6-8FA7-1686909547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6517" y="3961508"/>
            <a:ext cx="3825386" cy="270387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578838C-1EA9-4776-9F05-A7F6237748C9}"/>
              </a:ext>
            </a:extLst>
          </p:cNvPr>
          <p:cNvSpPr txBox="1"/>
          <p:nvPr/>
        </p:nvSpPr>
        <p:spPr>
          <a:xfrm>
            <a:off x="6285243" y="1602691"/>
            <a:ext cx="617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Transfomer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8128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Encoder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052EB02-A1F9-42C9-BBB8-21BE0FBA27E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86459" y="2417188"/>
            <a:ext cx="5274310" cy="30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350413" y="420037"/>
            <a:ext cx="313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CNN+transformer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582D861-ECCC-5440-B9AD-31C0559ACBD9}"/>
              </a:ext>
            </a:extLst>
          </p:cNvPr>
          <p:cNvCxnSpPr/>
          <p:nvPr/>
        </p:nvCxnSpPr>
        <p:spPr>
          <a:xfrm>
            <a:off x="5420139" y="914446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BB97942-E67E-4B74-90A5-C4770C376E03}"/>
              </a:ext>
            </a:extLst>
          </p:cNvPr>
          <p:cNvSpPr txBox="1"/>
          <p:nvPr/>
        </p:nvSpPr>
        <p:spPr>
          <a:xfrm>
            <a:off x="190919" y="1316865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28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78838C-1EA9-4776-9F05-A7F6237748C9}"/>
              </a:ext>
            </a:extLst>
          </p:cNvPr>
          <p:cNvSpPr txBox="1"/>
          <p:nvPr/>
        </p:nvSpPr>
        <p:spPr>
          <a:xfrm>
            <a:off x="6168887" y="1482889"/>
            <a:ext cx="6179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模型训练：</a:t>
            </a:r>
          </a:p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MSCOCO2017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56BFB0-1125-42DA-8B79-33B98F7F70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1231" y="1730073"/>
            <a:ext cx="4602480" cy="47078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E62F34-D53D-43D9-A2FC-49FFD818700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68887" y="2499380"/>
            <a:ext cx="5274310" cy="29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5281433" y="3926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模型评价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B7A5C6A-DF5A-D34F-A759-19DF5824C202}"/>
              </a:ext>
            </a:extLst>
          </p:cNvPr>
          <p:cNvCxnSpPr/>
          <p:nvPr/>
        </p:nvCxnSpPr>
        <p:spPr>
          <a:xfrm>
            <a:off x="5420139" y="901920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262B9FF-3AD4-4A87-8B84-9D0CB4E44AC5}"/>
              </a:ext>
            </a:extLst>
          </p:cNvPr>
          <p:cNvSpPr txBox="1"/>
          <p:nvPr/>
        </p:nvSpPr>
        <p:spPr>
          <a:xfrm>
            <a:off x="109077" y="1322756"/>
            <a:ext cx="60943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评测指标：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 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其全称为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Bilingual Evaluation Understudy),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其意思是双语评估替补。所谓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Understudy (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替补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，意思是代替人进行翻译结果的评估。尽管这项指标是为翻译而发明的，但它可以用于评估一组自然语言处理任务生成的文本。</a:t>
            </a:r>
          </a:p>
          <a:p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NLTK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其允许用户显式指定不同的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N-grams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的权重以便来计算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的值。这使得用户可以灵活的计算不同类型的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比如独立的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或者累积的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BLEU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EA23B7-EAC1-4388-A406-D5E567608BDB}"/>
              </a:ext>
            </a:extLst>
          </p:cNvPr>
          <p:cNvSpPr txBox="1"/>
          <p:nvPr/>
        </p:nvSpPr>
        <p:spPr>
          <a:xfrm>
            <a:off x="109077" y="3776377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模型对比：</a:t>
            </a:r>
          </a:p>
          <a:p>
            <a:pPr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CNN+LSTM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E8E5B26-DECB-4CB6-ACCF-8040C3EA31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3413" y="4456914"/>
            <a:ext cx="6740868" cy="64632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DAAC9D0-17A5-4A62-9027-05F260AAEA07}"/>
              </a:ext>
            </a:extLst>
          </p:cNvPr>
          <p:cNvSpPr txBox="1"/>
          <p:nvPr/>
        </p:nvSpPr>
        <p:spPr>
          <a:xfrm>
            <a:off x="183383" y="5248542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CNN+Transformer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8B84DE5-627E-45F1-80C4-8F4D112754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3413" y="5850942"/>
            <a:ext cx="6740868" cy="5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243315-336C-244A-8B9A-5F43BB25DD5D}"/>
              </a:ext>
            </a:extLst>
          </p:cNvPr>
          <p:cNvSpPr txBox="1"/>
          <p:nvPr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62BBC9-B64C-214A-AF11-91D4DAC39F98}"/>
              </a:ext>
            </a:extLst>
          </p:cNvPr>
          <p:cNvSpPr txBox="1"/>
          <p:nvPr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BFA972-0A45-E945-A42C-6E561229B8D3}"/>
              </a:ext>
            </a:extLst>
          </p:cNvPr>
          <p:cNvSpPr/>
          <p:nvPr/>
        </p:nvSpPr>
        <p:spPr>
          <a:xfrm>
            <a:off x="11728342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D534C-B836-4843-A143-44B98826A538}"/>
              </a:ext>
            </a:extLst>
          </p:cNvPr>
          <p:cNvSpPr/>
          <p:nvPr/>
        </p:nvSpPr>
        <p:spPr>
          <a:xfrm>
            <a:off x="0" y="1931831"/>
            <a:ext cx="6825803" cy="346441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C38C0A-8EA1-494C-9B92-707BBDABF1A7}"/>
              </a:ext>
            </a:extLst>
          </p:cNvPr>
          <p:cNvSpPr txBox="1"/>
          <p:nvPr/>
        </p:nvSpPr>
        <p:spPr>
          <a:xfrm>
            <a:off x="7263683" y="3029497"/>
            <a:ext cx="2788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Output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</a:t>
            </a:r>
            <a:endParaRPr lang="e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88DDF-7737-2942-9B35-4E9428BFD148}"/>
              </a:ext>
            </a:extLst>
          </p:cNvPr>
          <p:cNvSpPr txBox="1"/>
          <p:nvPr/>
        </p:nvSpPr>
        <p:spPr>
          <a:xfrm>
            <a:off x="7263683" y="171289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rgbClr val="C00000"/>
                </a:solidFill>
                <a:latin typeface="+mj-lt"/>
              </a:rPr>
              <a:t>04</a:t>
            </a:r>
            <a:endParaRPr kumimoji="1" lang="zh-CN" altLang="en-US" sz="6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78DB8-8928-A045-BBD3-C0B3813624B4}"/>
              </a:ext>
            </a:extLst>
          </p:cNvPr>
          <p:cNvSpPr txBox="1"/>
          <p:nvPr/>
        </p:nvSpPr>
        <p:spPr>
          <a:xfrm>
            <a:off x="7302319" y="2533518"/>
            <a:ext cx="106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>
                <a:solidFill>
                  <a:srgbClr val="C00000"/>
                </a:solidFill>
              </a:rPr>
              <a:t>PART</a:t>
            </a:r>
            <a:endParaRPr kumimoji="1" lang="zh-CN" altLang="en-US" sz="160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61848A5-846E-D64E-BF9E-7AC3EF382E9F}"/>
              </a:ext>
            </a:extLst>
          </p:cNvPr>
          <p:cNvCxnSpPr/>
          <p:nvPr/>
        </p:nvCxnSpPr>
        <p:spPr>
          <a:xfrm>
            <a:off x="3528811" y="5576552"/>
            <a:ext cx="37091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A58F7E4-6010-1A41-BFA7-543A93F56EA7}"/>
              </a:ext>
            </a:extLst>
          </p:cNvPr>
          <p:cNvCxnSpPr>
            <a:cxnSpLocks/>
          </p:cNvCxnSpPr>
          <p:nvPr/>
        </p:nvCxnSpPr>
        <p:spPr>
          <a:xfrm flipV="1">
            <a:off x="6999669" y="1687133"/>
            <a:ext cx="0" cy="4069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5194086" y="37234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登录、注册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CF13F8-427E-AB48-9038-65BB9E091A0D}"/>
              </a:ext>
            </a:extLst>
          </p:cNvPr>
          <p:cNvCxnSpPr/>
          <p:nvPr/>
        </p:nvCxnSpPr>
        <p:spPr>
          <a:xfrm>
            <a:off x="5420139" y="952024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6AED96B3-D80A-4AAB-822B-B72B7BADF2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7" y="1408562"/>
            <a:ext cx="3313430" cy="4107983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844F840E-D7A5-4900-ACA6-52C7697548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19" y="1070039"/>
            <a:ext cx="3313430" cy="55975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39B2B3C-CF16-4A3C-ACFE-5F39AA3F13C7}"/>
              </a:ext>
            </a:extLst>
          </p:cNvPr>
          <p:cNvSpPr txBox="1"/>
          <p:nvPr/>
        </p:nvSpPr>
        <p:spPr>
          <a:xfrm>
            <a:off x="3557460" y="1758241"/>
            <a:ext cx="29115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）登录功能，已注册用户通过输入用户名和密码进入功能页面，未注册用户可以点击注册按钮进行注册，或者输入用户名错误后直接进入注册页面。当用户忘记密码时，点击找回可以凭借用户名找回密码。</a:t>
            </a: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该功能涉及数据库信息的比对操作和查询操作。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2FBCAF-2039-49B9-9CCA-610F1C20D46E}"/>
              </a:ext>
            </a:extLst>
          </p:cNvPr>
          <p:cNvSpPr txBox="1"/>
          <p:nvPr/>
        </p:nvSpPr>
        <p:spPr>
          <a:xfrm>
            <a:off x="10045077" y="1296576"/>
            <a:ext cx="21469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）注册功能，主要是对数据库进行“增”操作，将用户输入的信息通过“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”请求写入数据库实现注册功能。</a:t>
            </a:r>
          </a:p>
        </p:txBody>
      </p:sp>
    </p:spTree>
    <p:extLst>
      <p:ext uri="{BB962C8B-B14F-4D97-AF65-F5344CB8AC3E}">
        <p14:creationId xmlns:p14="http://schemas.microsoft.com/office/powerpoint/2010/main" val="34713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86351" y="1364233"/>
            <a:ext cx="4570482" cy="508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管理员通过登录管理员账号进行用户管理。</a:t>
            </a:r>
            <a:endParaRPr lang="zh-CN" altLang="zh-CN" sz="1800" b="1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FDEFA20-3EA6-2945-95D1-22E94A2D0FAC}"/>
              </a:ext>
            </a:extLst>
          </p:cNvPr>
          <p:cNvCxnSpPr/>
          <p:nvPr/>
        </p:nvCxnSpPr>
        <p:spPr>
          <a:xfrm>
            <a:off x="5420139" y="939498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15E4F54-B734-411C-B705-5A0F6FBAD4FC}"/>
              </a:ext>
            </a:extLst>
          </p:cNvPr>
          <p:cNvSpPr txBox="1"/>
          <p:nvPr/>
        </p:nvSpPr>
        <p:spPr>
          <a:xfrm>
            <a:off x="5056833" y="373902"/>
            <a:ext cx="2409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PingFang SC" panose="020B0400000000000000" pitchFamily="34" charset="-122"/>
              </a:rPr>
              <a:t>用户管理功能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PingFang SC" panose="020B0400000000000000" pitchFamily="34" charset="-122"/>
            </a:endParaRPr>
          </a:p>
        </p:txBody>
      </p:sp>
      <p:pic>
        <p:nvPicPr>
          <p:cNvPr id="17" name="图片 16" descr="表格&#10;&#10;描述已自动生成">
            <a:extLst>
              <a:ext uri="{FF2B5EF4-FFF2-40B4-BE49-F238E27FC236}">
                <a16:creationId xmlns:a16="http://schemas.microsoft.com/office/drawing/2014/main" id="{E3259F1A-8353-4518-ABED-C586F35F9A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" y="2119122"/>
            <a:ext cx="10279464" cy="18359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FA2673-C7CB-4710-A709-141F0D9A4ECC}"/>
              </a:ext>
            </a:extLst>
          </p:cNvPr>
          <p:cNvSpPr txBox="1"/>
          <p:nvPr/>
        </p:nvSpPr>
        <p:spPr>
          <a:xfrm>
            <a:off x="602901" y="4046093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查看各个用户相关信息——用户姓名、用户名、密码、出生年月、注册时间</a:t>
            </a: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通过各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框进行用户的管理：删除用户、更改用户信息——用户名、用户密码、用户出生日期。</a:t>
            </a:r>
          </a:p>
        </p:txBody>
      </p:sp>
    </p:spTree>
    <p:extLst>
      <p:ext uri="{BB962C8B-B14F-4D97-AF65-F5344CB8AC3E}">
        <p14:creationId xmlns:p14="http://schemas.microsoft.com/office/powerpoint/2010/main" val="22061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1D2AE9-63F0-F84F-96C6-4B2B23A4F20A}"/>
              </a:ext>
            </a:extLst>
          </p:cNvPr>
          <p:cNvSpPr txBox="1"/>
          <p:nvPr/>
        </p:nvSpPr>
        <p:spPr>
          <a:xfrm>
            <a:off x="5376261" y="530087"/>
            <a:ext cx="161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目录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1AFA0451-3DC5-6842-8760-0A7A056A1C3E}"/>
              </a:ext>
            </a:extLst>
          </p:cNvPr>
          <p:cNvCxnSpPr/>
          <p:nvPr/>
        </p:nvCxnSpPr>
        <p:spPr>
          <a:xfrm>
            <a:off x="5420139" y="1114862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1C6F21B-71DA-8844-9126-57C03345065E}"/>
              </a:ext>
            </a:extLst>
          </p:cNvPr>
          <p:cNvSpPr/>
          <p:nvPr/>
        </p:nvSpPr>
        <p:spPr>
          <a:xfrm>
            <a:off x="1437947" y="3580956"/>
            <a:ext cx="879226" cy="87922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0802C3-C7C3-B14C-821C-9999BB730661}"/>
              </a:ext>
            </a:extLst>
          </p:cNvPr>
          <p:cNvSpPr/>
          <p:nvPr/>
        </p:nvSpPr>
        <p:spPr>
          <a:xfrm>
            <a:off x="4230845" y="3580956"/>
            <a:ext cx="879226" cy="87922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20DCDB6-501E-DE43-AFF3-E9C29C10E112}"/>
              </a:ext>
            </a:extLst>
          </p:cNvPr>
          <p:cNvSpPr/>
          <p:nvPr/>
        </p:nvSpPr>
        <p:spPr>
          <a:xfrm>
            <a:off x="7162724" y="3580956"/>
            <a:ext cx="879226" cy="87922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1D575C9A-32BC-2147-B1A6-560AA0AFA749}"/>
              </a:ext>
            </a:extLst>
          </p:cNvPr>
          <p:cNvSpPr>
            <a:spLocks/>
          </p:cNvSpPr>
          <p:nvPr/>
        </p:nvSpPr>
        <p:spPr bwMode="auto">
          <a:xfrm>
            <a:off x="7374889" y="2349651"/>
            <a:ext cx="454896" cy="577034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Group 68">
            <a:extLst>
              <a:ext uri="{FF2B5EF4-FFF2-40B4-BE49-F238E27FC236}">
                <a16:creationId xmlns:a16="http://schemas.microsoft.com/office/drawing/2014/main" id="{313D4A78-C1DE-6E4D-A23B-4882E28F3A64}"/>
              </a:ext>
            </a:extLst>
          </p:cNvPr>
          <p:cNvGrpSpPr/>
          <p:nvPr/>
        </p:nvGrpSpPr>
        <p:grpSpPr>
          <a:xfrm>
            <a:off x="4432500" y="2320579"/>
            <a:ext cx="475916" cy="614394"/>
            <a:chOff x="7242364" y="3692916"/>
            <a:chExt cx="371475" cy="4795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Freeform 11383">
              <a:extLst>
                <a:ext uri="{FF2B5EF4-FFF2-40B4-BE49-F238E27FC236}">
                  <a16:creationId xmlns:a16="http://schemas.microsoft.com/office/drawing/2014/main" id="{D36299EA-46C5-3940-B91B-409DDEB3F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3775" y="3730977"/>
              <a:ext cx="94391" cy="130930"/>
            </a:xfrm>
            <a:custGeom>
              <a:avLst/>
              <a:gdLst>
                <a:gd name="T0" fmla="*/ 111 w 248"/>
                <a:gd name="T1" fmla="*/ 0 h 342"/>
                <a:gd name="T2" fmla="*/ 75 w 248"/>
                <a:gd name="T3" fmla="*/ 10 h 342"/>
                <a:gd name="T4" fmla="*/ 45 w 248"/>
                <a:gd name="T5" fmla="*/ 28 h 342"/>
                <a:gd name="T6" fmla="*/ 20 w 248"/>
                <a:gd name="T7" fmla="*/ 57 h 342"/>
                <a:gd name="T8" fmla="*/ 5 w 248"/>
                <a:gd name="T9" fmla="*/ 91 h 342"/>
                <a:gd name="T10" fmla="*/ 0 w 248"/>
                <a:gd name="T11" fmla="*/ 129 h 342"/>
                <a:gd name="T12" fmla="*/ 2 w 248"/>
                <a:gd name="T13" fmla="*/ 155 h 342"/>
                <a:gd name="T14" fmla="*/ 14 w 248"/>
                <a:gd name="T15" fmla="*/ 192 h 342"/>
                <a:gd name="T16" fmla="*/ 36 w 248"/>
                <a:gd name="T17" fmla="*/ 222 h 342"/>
                <a:gd name="T18" fmla="*/ 54 w 248"/>
                <a:gd name="T19" fmla="*/ 265 h 342"/>
                <a:gd name="T20" fmla="*/ 58 w 248"/>
                <a:gd name="T21" fmla="*/ 280 h 342"/>
                <a:gd name="T22" fmla="*/ 60 w 248"/>
                <a:gd name="T23" fmla="*/ 311 h 342"/>
                <a:gd name="T24" fmla="*/ 70 w 248"/>
                <a:gd name="T25" fmla="*/ 328 h 342"/>
                <a:gd name="T26" fmla="*/ 78 w 248"/>
                <a:gd name="T27" fmla="*/ 334 h 342"/>
                <a:gd name="T28" fmla="*/ 108 w 248"/>
                <a:gd name="T29" fmla="*/ 342 h 342"/>
                <a:gd name="T30" fmla="*/ 130 w 248"/>
                <a:gd name="T31" fmla="*/ 342 h 342"/>
                <a:gd name="T32" fmla="*/ 171 w 248"/>
                <a:gd name="T33" fmla="*/ 333 h 342"/>
                <a:gd name="T34" fmla="*/ 172 w 248"/>
                <a:gd name="T35" fmla="*/ 331 h 342"/>
                <a:gd name="T36" fmla="*/ 184 w 248"/>
                <a:gd name="T37" fmla="*/ 318 h 342"/>
                <a:gd name="T38" fmla="*/ 190 w 248"/>
                <a:gd name="T39" fmla="*/ 292 h 342"/>
                <a:gd name="T40" fmla="*/ 189 w 248"/>
                <a:gd name="T41" fmla="*/ 275 h 342"/>
                <a:gd name="T42" fmla="*/ 210 w 248"/>
                <a:gd name="T43" fmla="*/ 224 h 342"/>
                <a:gd name="T44" fmla="*/ 225 w 248"/>
                <a:gd name="T45" fmla="*/ 203 h 342"/>
                <a:gd name="T46" fmla="*/ 242 w 248"/>
                <a:gd name="T47" fmla="*/ 168 h 342"/>
                <a:gd name="T48" fmla="*/ 248 w 248"/>
                <a:gd name="T49" fmla="*/ 129 h 342"/>
                <a:gd name="T50" fmla="*/ 245 w 248"/>
                <a:gd name="T51" fmla="*/ 103 h 342"/>
                <a:gd name="T52" fmla="*/ 233 w 248"/>
                <a:gd name="T53" fmla="*/ 68 h 342"/>
                <a:gd name="T54" fmla="*/ 211 w 248"/>
                <a:gd name="T55" fmla="*/ 38 h 342"/>
                <a:gd name="T56" fmla="*/ 182 w 248"/>
                <a:gd name="T57" fmla="*/ 15 h 342"/>
                <a:gd name="T58" fmla="*/ 148 w 248"/>
                <a:gd name="T59" fmla="*/ 2 h 342"/>
                <a:gd name="T60" fmla="*/ 124 w 248"/>
                <a:gd name="T61" fmla="*/ 0 h 342"/>
                <a:gd name="T62" fmla="*/ 109 w 248"/>
                <a:gd name="T63" fmla="*/ 207 h 342"/>
                <a:gd name="T64" fmla="*/ 71 w 248"/>
                <a:gd name="T65" fmla="*/ 190 h 342"/>
                <a:gd name="T66" fmla="*/ 47 w 248"/>
                <a:gd name="T67" fmla="*/ 158 h 342"/>
                <a:gd name="T68" fmla="*/ 40 w 248"/>
                <a:gd name="T69" fmla="*/ 134 h 342"/>
                <a:gd name="T70" fmla="*/ 40 w 248"/>
                <a:gd name="T71" fmla="*/ 115 h 342"/>
                <a:gd name="T72" fmla="*/ 45 w 248"/>
                <a:gd name="T73" fmla="*/ 91 h 342"/>
                <a:gd name="T74" fmla="*/ 64 w 248"/>
                <a:gd name="T75" fmla="*/ 64 h 342"/>
                <a:gd name="T76" fmla="*/ 91 w 248"/>
                <a:gd name="T77" fmla="*/ 45 h 342"/>
                <a:gd name="T78" fmla="*/ 114 w 248"/>
                <a:gd name="T79" fmla="*/ 39 h 342"/>
                <a:gd name="T80" fmla="*/ 139 w 248"/>
                <a:gd name="T81" fmla="*/ 40 h 342"/>
                <a:gd name="T82" fmla="*/ 178 w 248"/>
                <a:gd name="T83" fmla="*/ 58 h 342"/>
                <a:gd name="T84" fmla="*/ 203 w 248"/>
                <a:gd name="T85" fmla="*/ 94 h 342"/>
                <a:gd name="T86" fmla="*/ 209 w 248"/>
                <a:gd name="T87" fmla="*/ 124 h 342"/>
                <a:gd name="T88" fmla="*/ 207 w 248"/>
                <a:gd name="T89" fmla="*/ 141 h 342"/>
                <a:gd name="T90" fmla="*/ 198 w 248"/>
                <a:gd name="T91" fmla="*/ 164 h 342"/>
                <a:gd name="T92" fmla="*/ 171 w 248"/>
                <a:gd name="T93" fmla="*/ 194 h 342"/>
                <a:gd name="T94" fmla="*/ 148 w 248"/>
                <a:gd name="T95" fmla="*/ 205 h 342"/>
                <a:gd name="T96" fmla="*/ 124 w 248"/>
                <a:gd name="T97" fmla="*/ 2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342">
                  <a:moveTo>
                    <a:pt x="124" y="0"/>
                  </a:moveTo>
                  <a:lnTo>
                    <a:pt x="124" y="0"/>
                  </a:lnTo>
                  <a:lnTo>
                    <a:pt x="111" y="0"/>
                  </a:lnTo>
                  <a:lnTo>
                    <a:pt x="99" y="2"/>
                  </a:lnTo>
                  <a:lnTo>
                    <a:pt x="87" y="5"/>
                  </a:lnTo>
                  <a:lnTo>
                    <a:pt x="75" y="10"/>
                  </a:lnTo>
                  <a:lnTo>
                    <a:pt x="65" y="15"/>
                  </a:lnTo>
                  <a:lnTo>
                    <a:pt x="54" y="22"/>
                  </a:lnTo>
                  <a:lnTo>
                    <a:pt x="45" y="28"/>
                  </a:lnTo>
                  <a:lnTo>
                    <a:pt x="36" y="38"/>
                  </a:lnTo>
                  <a:lnTo>
                    <a:pt x="28" y="47"/>
                  </a:lnTo>
                  <a:lnTo>
                    <a:pt x="20" y="57"/>
                  </a:lnTo>
                  <a:lnTo>
                    <a:pt x="14" y="68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3"/>
                  </a:lnTo>
                  <a:lnTo>
                    <a:pt x="0" y="116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2" y="155"/>
                  </a:lnTo>
                  <a:lnTo>
                    <a:pt x="5" y="168"/>
                  </a:lnTo>
                  <a:lnTo>
                    <a:pt x="9" y="180"/>
                  </a:lnTo>
                  <a:lnTo>
                    <a:pt x="14" y="192"/>
                  </a:lnTo>
                  <a:lnTo>
                    <a:pt x="20" y="202"/>
                  </a:lnTo>
                  <a:lnTo>
                    <a:pt x="28" y="213"/>
                  </a:lnTo>
                  <a:lnTo>
                    <a:pt x="36" y="222"/>
                  </a:lnTo>
                  <a:lnTo>
                    <a:pt x="36" y="222"/>
                  </a:lnTo>
                  <a:lnTo>
                    <a:pt x="48" y="247"/>
                  </a:lnTo>
                  <a:lnTo>
                    <a:pt x="54" y="265"/>
                  </a:lnTo>
                  <a:lnTo>
                    <a:pt x="57" y="275"/>
                  </a:lnTo>
                  <a:lnTo>
                    <a:pt x="58" y="280"/>
                  </a:lnTo>
                  <a:lnTo>
                    <a:pt x="58" y="280"/>
                  </a:lnTo>
                  <a:lnTo>
                    <a:pt x="56" y="292"/>
                  </a:lnTo>
                  <a:lnTo>
                    <a:pt x="57" y="303"/>
                  </a:lnTo>
                  <a:lnTo>
                    <a:pt x="60" y="311"/>
                  </a:lnTo>
                  <a:lnTo>
                    <a:pt x="62" y="317"/>
                  </a:lnTo>
                  <a:lnTo>
                    <a:pt x="66" y="324"/>
                  </a:lnTo>
                  <a:lnTo>
                    <a:pt x="70" y="328"/>
                  </a:lnTo>
                  <a:lnTo>
                    <a:pt x="75" y="331"/>
                  </a:lnTo>
                  <a:lnTo>
                    <a:pt x="75" y="331"/>
                  </a:lnTo>
                  <a:lnTo>
                    <a:pt x="78" y="334"/>
                  </a:lnTo>
                  <a:lnTo>
                    <a:pt x="86" y="337"/>
                  </a:lnTo>
                  <a:lnTo>
                    <a:pt x="100" y="341"/>
                  </a:lnTo>
                  <a:lnTo>
                    <a:pt x="108" y="342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30" y="342"/>
                  </a:lnTo>
                  <a:lnTo>
                    <a:pt x="143" y="339"/>
                  </a:lnTo>
                  <a:lnTo>
                    <a:pt x="156" y="337"/>
                  </a:lnTo>
                  <a:lnTo>
                    <a:pt x="171" y="333"/>
                  </a:lnTo>
                  <a:lnTo>
                    <a:pt x="171" y="333"/>
                  </a:lnTo>
                  <a:lnTo>
                    <a:pt x="172" y="331"/>
                  </a:lnTo>
                  <a:lnTo>
                    <a:pt x="172" y="331"/>
                  </a:lnTo>
                  <a:lnTo>
                    <a:pt x="176" y="329"/>
                  </a:lnTo>
                  <a:lnTo>
                    <a:pt x="180" y="325"/>
                  </a:lnTo>
                  <a:lnTo>
                    <a:pt x="184" y="318"/>
                  </a:lnTo>
                  <a:lnTo>
                    <a:pt x="188" y="312"/>
                  </a:lnTo>
                  <a:lnTo>
                    <a:pt x="190" y="303"/>
                  </a:lnTo>
                  <a:lnTo>
                    <a:pt x="190" y="292"/>
                  </a:lnTo>
                  <a:lnTo>
                    <a:pt x="189" y="280"/>
                  </a:lnTo>
                  <a:lnTo>
                    <a:pt x="189" y="280"/>
                  </a:lnTo>
                  <a:lnTo>
                    <a:pt x="189" y="275"/>
                  </a:lnTo>
                  <a:lnTo>
                    <a:pt x="192" y="265"/>
                  </a:lnTo>
                  <a:lnTo>
                    <a:pt x="198" y="248"/>
                  </a:lnTo>
                  <a:lnTo>
                    <a:pt x="210" y="224"/>
                  </a:lnTo>
                  <a:lnTo>
                    <a:pt x="210" y="224"/>
                  </a:lnTo>
                  <a:lnTo>
                    <a:pt x="218" y="214"/>
                  </a:lnTo>
                  <a:lnTo>
                    <a:pt x="225" y="203"/>
                  </a:lnTo>
                  <a:lnTo>
                    <a:pt x="232" y="193"/>
                  </a:lnTo>
                  <a:lnTo>
                    <a:pt x="239" y="181"/>
                  </a:lnTo>
                  <a:lnTo>
                    <a:pt x="242" y="168"/>
                  </a:lnTo>
                  <a:lnTo>
                    <a:pt x="245" y="156"/>
                  </a:lnTo>
                  <a:lnTo>
                    <a:pt x="248" y="143"/>
                  </a:lnTo>
                  <a:lnTo>
                    <a:pt x="248" y="129"/>
                  </a:lnTo>
                  <a:lnTo>
                    <a:pt x="248" y="129"/>
                  </a:lnTo>
                  <a:lnTo>
                    <a:pt x="248" y="116"/>
                  </a:lnTo>
                  <a:lnTo>
                    <a:pt x="245" y="103"/>
                  </a:lnTo>
                  <a:lnTo>
                    <a:pt x="242" y="91"/>
                  </a:lnTo>
                  <a:lnTo>
                    <a:pt x="239" y="79"/>
                  </a:lnTo>
                  <a:lnTo>
                    <a:pt x="233" y="68"/>
                  </a:lnTo>
                  <a:lnTo>
                    <a:pt x="227" y="57"/>
                  </a:lnTo>
                  <a:lnTo>
                    <a:pt x="220" y="47"/>
                  </a:lnTo>
                  <a:lnTo>
                    <a:pt x="211" y="38"/>
                  </a:lnTo>
                  <a:lnTo>
                    <a:pt x="203" y="28"/>
                  </a:lnTo>
                  <a:lnTo>
                    <a:pt x="193" y="22"/>
                  </a:lnTo>
                  <a:lnTo>
                    <a:pt x="182" y="15"/>
                  </a:lnTo>
                  <a:lnTo>
                    <a:pt x="172" y="10"/>
                  </a:lnTo>
                  <a:lnTo>
                    <a:pt x="160" y="5"/>
                  </a:lnTo>
                  <a:lnTo>
                    <a:pt x="148" y="2"/>
                  </a:lnTo>
                  <a:lnTo>
                    <a:pt x="137" y="0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124" y="209"/>
                  </a:moveTo>
                  <a:lnTo>
                    <a:pt x="124" y="209"/>
                  </a:lnTo>
                  <a:lnTo>
                    <a:pt x="109" y="207"/>
                  </a:lnTo>
                  <a:lnTo>
                    <a:pt x="96" y="203"/>
                  </a:lnTo>
                  <a:lnTo>
                    <a:pt x="83" y="198"/>
                  </a:lnTo>
                  <a:lnTo>
                    <a:pt x="71" y="190"/>
                  </a:lnTo>
                  <a:lnTo>
                    <a:pt x="61" y="181"/>
                  </a:lnTo>
                  <a:lnTo>
                    <a:pt x="53" y="169"/>
                  </a:lnTo>
                  <a:lnTo>
                    <a:pt x="47" y="15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9" y="124"/>
                  </a:lnTo>
                  <a:lnTo>
                    <a:pt x="40" y="115"/>
                  </a:lnTo>
                  <a:lnTo>
                    <a:pt x="41" y="107"/>
                  </a:lnTo>
                  <a:lnTo>
                    <a:pt x="43" y="99"/>
                  </a:lnTo>
                  <a:lnTo>
                    <a:pt x="45" y="91"/>
                  </a:lnTo>
                  <a:lnTo>
                    <a:pt x="49" y="83"/>
                  </a:lnTo>
                  <a:lnTo>
                    <a:pt x="53" y="77"/>
                  </a:lnTo>
                  <a:lnTo>
                    <a:pt x="64" y="64"/>
                  </a:lnTo>
                  <a:lnTo>
                    <a:pt x="77" y="53"/>
                  </a:lnTo>
                  <a:lnTo>
                    <a:pt x="83" y="49"/>
                  </a:lnTo>
                  <a:lnTo>
                    <a:pt x="91" y="45"/>
                  </a:lnTo>
                  <a:lnTo>
                    <a:pt x="99" y="43"/>
                  </a:lnTo>
                  <a:lnTo>
                    <a:pt x="107" y="40"/>
                  </a:lnTo>
                  <a:lnTo>
                    <a:pt x="114" y="39"/>
                  </a:lnTo>
                  <a:lnTo>
                    <a:pt x="124" y="39"/>
                  </a:lnTo>
                  <a:lnTo>
                    <a:pt x="124" y="39"/>
                  </a:lnTo>
                  <a:lnTo>
                    <a:pt x="139" y="40"/>
                  </a:lnTo>
                  <a:lnTo>
                    <a:pt x="154" y="44"/>
                  </a:lnTo>
                  <a:lnTo>
                    <a:pt x="167" y="51"/>
                  </a:lnTo>
                  <a:lnTo>
                    <a:pt x="178" y="58"/>
                  </a:lnTo>
                  <a:lnTo>
                    <a:pt x="189" y="69"/>
                  </a:lnTo>
                  <a:lnTo>
                    <a:pt x="197" y="81"/>
                  </a:lnTo>
                  <a:lnTo>
                    <a:pt x="203" y="94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32"/>
                  </a:lnTo>
                  <a:lnTo>
                    <a:pt x="207" y="141"/>
                  </a:lnTo>
                  <a:lnTo>
                    <a:pt x="205" y="149"/>
                  </a:lnTo>
                  <a:lnTo>
                    <a:pt x="202" y="156"/>
                  </a:lnTo>
                  <a:lnTo>
                    <a:pt x="198" y="164"/>
                  </a:lnTo>
                  <a:lnTo>
                    <a:pt x="194" y="171"/>
                  </a:lnTo>
                  <a:lnTo>
                    <a:pt x="184" y="184"/>
                  </a:lnTo>
                  <a:lnTo>
                    <a:pt x="171" y="194"/>
                  </a:lnTo>
                  <a:lnTo>
                    <a:pt x="164" y="198"/>
                  </a:lnTo>
                  <a:lnTo>
                    <a:pt x="156" y="201"/>
                  </a:lnTo>
                  <a:lnTo>
                    <a:pt x="148" y="205"/>
                  </a:lnTo>
                  <a:lnTo>
                    <a:pt x="141" y="206"/>
                  </a:lnTo>
                  <a:lnTo>
                    <a:pt x="133" y="207"/>
                  </a:lnTo>
                  <a:lnTo>
                    <a:pt x="124" y="209"/>
                  </a:lnTo>
                  <a:lnTo>
                    <a:pt x="124" y="2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1" name="Freeform 11384">
              <a:extLst>
                <a:ext uri="{FF2B5EF4-FFF2-40B4-BE49-F238E27FC236}">
                  <a16:creationId xmlns:a16="http://schemas.microsoft.com/office/drawing/2014/main" id="{0DA09467-285C-BD4B-B860-840D995DC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746" y="3866474"/>
              <a:ext cx="28926" cy="24359"/>
            </a:xfrm>
            <a:custGeom>
              <a:avLst/>
              <a:gdLst>
                <a:gd name="T0" fmla="*/ 49 w 76"/>
                <a:gd name="T1" fmla="*/ 63 h 63"/>
                <a:gd name="T2" fmla="*/ 70 w 76"/>
                <a:gd name="T3" fmla="*/ 43 h 63"/>
                <a:gd name="T4" fmla="*/ 76 w 76"/>
                <a:gd name="T5" fmla="*/ 0 h 63"/>
                <a:gd name="T6" fmla="*/ 72 w 76"/>
                <a:gd name="T7" fmla="*/ 2 h 63"/>
                <a:gd name="T8" fmla="*/ 72 w 76"/>
                <a:gd name="T9" fmla="*/ 2 h 63"/>
                <a:gd name="T10" fmla="*/ 61 w 76"/>
                <a:gd name="T11" fmla="*/ 4 h 63"/>
                <a:gd name="T12" fmla="*/ 51 w 76"/>
                <a:gd name="T13" fmla="*/ 7 h 63"/>
                <a:gd name="T14" fmla="*/ 36 w 76"/>
                <a:gd name="T15" fmla="*/ 7 h 63"/>
                <a:gd name="T16" fmla="*/ 36 w 76"/>
                <a:gd name="T17" fmla="*/ 7 h 63"/>
                <a:gd name="T18" fmla="*/ 19 w 76"/>
                <a:gd name="T19" fmla="*/ 5 h 63"/>
                <a:gd name="T20" fmla="*/ 4 w 76"/>
                <a:gd name="T21" fmla="*/ 2 h 63"/>
                <a:gd name="T22" fmla="*/ 0 w 76"/>
                <a:gd name="T23" fmla="*/ 0 h 63"/>
                <a:gd name="T24" fmla="*/ 2 w 76"/>
                <a:gd name="T25" fmla="*/ 45 h 63"/>
                <a:gd name="T26" fmla="*/ 23 w 76"/>
                <a:gd name="T27" fmla="*/ 63 h 63"/>
                <a:gd name="T28" fmla="*/ 49 w 76"/>
                <a:gd name="T2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63">
                  <a:moveTo>
                    <a:pt x="49" y="63"/>
                  </a:moveTo>
                  <a:lnTo>
                    <a:pt x="70" y="43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72" y="2"/>
                  </a:lnTo>
                  <a:lnTo>
                    <a:pt x="61" y="4"/>
                  </a:lnTo>
                  <a:lnTo>
                    <a:pt x="51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19" y="5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3" y="63"/>
                  </a:lnTo>
                  <a:lnTo>
                    <a:pt x="49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2" name="Freeform 11385">
              <a:extLst>
                <a:ext uri="{FF2B5EF4-FFF2-40B4-BE49-F238E27FC236}">
                  <a16:creationId xmlns:a16="http://schemas.microsoft.com/office/drawing/2014/main" id="{59C3339B-FAC0-0446-97A2-3A6AFAC84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579" y="3782740"/>
              <a:ext cx="18269" cy="13702"/>
            </a:xfrm>
            <a:custGeom>
              <a:avLst/>
              <a:gdLst>
                <a:gd name="T0" fmla="*/ 47 w 49"/>
                <a:gd name="T1" fmla="*/ 17 h 33"/>
                <a:gd name="T2" fmla="*/ 47 w 49"/>
                <a:gd name="T3" fmla="*/ 17 h 33"/>
                <a:gd name="T4" fmla="*/ 48 w 49"/>
                <a:gd name="T5" fmla="*/ 9 h 33"/>
                <a:gd name="T6" fmla="*/ 49 w 49"/>
                <a:gd name="T7" fmla="*/ 0 h 33"/>
                <a:gd name="T8" fmla="*/ 0 w 49"/>
                <a:gd name="T9" fmla="*/ 0 h 33"/>
                <a:gd name="T10" fmla="*/ 0 w 49"/>
                <a:gd name="T11" fmla="*/ 33 h 33"/>
                <a:gd name="T12" fmla="*/ 49 w 49"/>
                <a:gd name="T13" fmla="*/ 33 h 33"/>
                <a:gd name="T14" fmla="*/ 49 w 49"/>
                <a:gd name="T15" fmla="*/ 33 h 33"/>
                <a:gd name="T16" fmla="*/ 48 w 49"/>
                <a:gd name="T17" fmla="*/ 26 h 33"/>
                <a:gd name="T18" fmla="*/ 47 w 49"/>
                <a:gd name="T19" fmla="*/ 17 h 33"/>
                <a:gd name="T20" fmla="*/ 47 w 49"/>
                <a:gd name="T2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3">
                  <a:moveTo>
                    <a:pt x="47" y="17"/>
                  </a:moveTo>
                  <a:lnTo>
                    <a:pt x="47" y="17"/>
                  </a:lnTo>
                  <a:lnTo>
                    <a:pt x="48" y="9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8" y="26"/>
                  </a:lnTo>
                  <a:lnTo>
                    <a:pt x="47" y="17"/>
                  </a:lnTo>
                  <a:lnTo>
                    <a:pt x="4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3" name="Freeform 11386">
              <a:extLst>
                <a:ext uri="{FF2B5EF4-FFF2-40B4-BE49-F238E27FC236}">
                  <a16:creationId xmlns:a16="http://schemas.microsoft.com/office/drawing/2014/main" id="{61017EA9-DE10-704D-9A94-3B93498C4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5570" y="3782740"/>
              <a:ext cx="18269" cy="13702"/>
            </a:xfrm>
            <a:custGeom>
              <a:avLst/>
              <a:gdLst>
                <a:gd name="T0" fmla="*/ 0 w 49"/>
                <a:gd name="T1" fmla="*/ 0 h 33"/>
                <a:gd name="T2" fmla="*/ 0 w 49"/>
                <a:gd name="T3" fmla="*/ 0 h 33"/>
                <a:gd name="T4" fmla="*/ 1 w 49"/>
                <a:gd name="T5" fmla="*/ 9 h 33"/>
                <a:gd name="T6" fmla="*/ 2 w 49"/>
                <a:gd name="T7" fmla="*/ 17 h 33"/>
                <a:gd name="T8" fmla="*/ 2 w 49"/>
                <a:gd name="T9" fmla="*/ 17 h 33"/>
                <a:gd name="T10" fmla="*/ 1 w 49"/>
                <a:gd name="T11" fmla="*/ 26 h 33"/>
                <a:gd name="T12" fmla="*/ 0 w 49"/>
                <a:gd name="T13" fmla="*/ 33 h 33"/>
                <a:gd name="T14" fmla="*/ 49 w 49"/>
                <a:gd name="T15" fmla="*/ 33 h 33"/>
                <a:gd name="T16" fmla="*/ 49 w 49"/>
                <a:gd name="T17" fmla="*/ 0 h 33"/>
                <a:gd name="T18" fmla="*/ 0 w 49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33">
                  <a:moveTo>
                    <a:pt x="0" y="0"/>
                  </a:moveTo>
                  <a:lnTo>
                    <a:pt x="0" y="0"/>
                  </a:lnTo>
                  <a:lnTo>
                    <a:pt x="1" y="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49" y="33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4" name="Freeform 11387">
              <a:extLst>
                <a:ext uri="{FF2B5EF4-FFF2-40B4-BE49-F238E27FC236}">
                  <a16:creationId xmlns:a16="http://schemas.microsoft.com/office/drawing/2014/main" id="{C0C2A810-E6D0-E84A-AEC8-96899A66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926" y="3692916"/>
              <a:ext cx="13702" cy="21314"/>
            </a:xfrm>
            <a:custGeom>
              <a:avLst/>
              <a:gdLst>
                <a:gd name="T0" fmla="*/ 34 w 34"/>
                <a:gd name="T1" fmla="*/ 57 h 57"/>
                <a:gd name="T2" fmla="*/ 34 w 34"/>
                <a:gd name="T3" fmla="*/ 0 h 57"/>
                <a:gd name="T4" fmla="*/ 0 w 34"/>
                <a:gd name="T5" fmla="*/ 0 h 57"/>
                <a:gd name="T6" fmla="*/ 0 w 34"/>
                <a:gd name="T7" fmla="*/ 54 h 57"/>
                <a:gd name="T8" fmla="*/ 0 w 34"/>
                <a:gd name="T9" fmla="*/ 54 h 57"/>
                <a:gd name="T10" fmla="*/ 6 w 34"/>
                <a:gd name="T11" fmla="*/ 54 h 57"/>
                <a:gd name="T12" fmla="*/ 6 w 34"/>
                <a:gd name="T13" fmla="*/ 54 h 57"/>
                <a:gd name="T14" fmla="*/ 20 w 34"/>
                <a:gd name="T15" fmla="*/ 54 h 57"/>
                <a:gd name="T16" fmla="*/ 34 w 34"/>
                <a:gd name="T17" fmla="*/ 57 h 57"/>
                <a:gd name="T18" fmla="*/ 34 w 34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7">
                  <a:moveTo>
                    <a:pt x="34" y="57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20" y="54"/>
                  </a:lnTo>
                  <a:lnTo>
                    <a:pt x="34" y="57"/>
                  </a:lnTo>
                  <a:lnTo>
                    <a:pt x="34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5" name="Freeform 11388">
              <a:extLst>
                <a:ext uri="{FF2B5EF4-FFF2-40B4-BE49-F238E27FC236}">
                  <a16:creationId xmlns:a16="http://schemas.microsoft.com/office/drawing/2014/main" id="{70D13365-1ACE-D343-8C80-F9D5C6659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893" y="3718797"/>
              <a:ext cx="22837" cy="22837"/>
            </a:xfrm>
            <a:custGeom>
              <a:avLst/>
              <a:gdLst>
                <a:gd name="T0" fmla="*/ 61 w 61"/>
                <a:gd name="T1" fmla="*/ 38 h 62"/>
                <a:gd name="T2" fmla="*/ 23 w 61"/>
                <a:gd name="T3" fmla="*/ 0 h 62"/>
                <a:gd name="T4" fmla="*/ 0 w 61"/>
                <a:gd name="T5" fmla="*/ 25 h 62"/>
                <a:gd name="T6" fmla="*/ 38 w 61"/>
                <a:gd name="T7" fmla="*/ 62 h 62"/>
                <a:gd name="T8" fmla="*/ 38 w 61"/>
                <a:gd name="T9" fmla="*/ 62 h 62"/>
                <a:gd name="T10" fmla="*/ 48 w 61"/>
                <a:gd name="T11" fmla="*/ 49 h 62"/>
                <a:gd name="T12" fmla="*/ 61 w 61"/>
                <a:gd name="T13" fmla="*/ 38 h 62"/>
                <a:gd name="T14" fmla="*/ 61 w 61"/>
                <a:gd name="T15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61" y="38"/>
                  </a:moveTo>
                  <a:lnTo>
                    <a:pt x="23" y="0"/>
                  </a:lnTo>
                  <a:lnTo>
                    <a:pt x="0" y="25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48" y="49"/>
                  </a:lnTo>
                  <a:lnTo>
                    <a:pt x="61" y="38"/>
                  </a:lnTo>
                  <a:lnTo>
                    <a:pt x="61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6" name="Freeform 11389">
              <a:extLst>
                <a:ext uri="{FF2B5EF4-FFF2-40B4-BE49-F238E27FC236}">
                  <a16:creationId xmlns:a16="http://schemas.microsoft.com/office/drawing/2014/main" id="{EF152311-921D-B045-B92C-CC5ADA07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689" y="3718797"/>
              <a:ext cx="21314" cy="22837"/>
            </a:xfrm>
            <a:custGeom>
              <a:avLst/>
              <a:gdLst>
                <a:gd name="T0" fmla="*/ 0 w 58"/>
                <a:gd name="T1" fmla="*/ 35 h 60"/>
                <a:gd name="T2" fmla="*/ 0 w 58"/>
                <a:gd name="T3" fmla="*/ 35 h 60"/>
                <a:gd name="T4" fmla="*/ 13 w 58"/>
                <a:gd name="T5" fmla="*/ 47 h 60"/>
                <a:gd name="T6" fmla="*/ 23 w 58"/>
                <a:gd name="T7" fmla="*/ 60 h 60"/>
                <a:gd name="T8" fmla="*/ 58 w 58"/>
                <a:gd name="T9" fmla="*/ 25 h 60"/>
                <a:gd name="T10" fmla="*/ 34 w 58"/>
                <a:gd name="T11" fmla="*/ 0 h 60"/>
                <a:gd name="T12" fmla="*/ 0 w 58"/>
                <a:gd name="T13" fmla="*/ 3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0">
                  <a:moveTo>
                    <a:pt x="0" y="35"/>
                  </a:moveTo>
                  <a:lnTo>
                    <a:pt x="0" y="35"/>
                  </a:lnTo>
                  <a:lnTo>
                    <a:pt x="13" y="47"/>
                  </a:lnTo>
                  <a:lnTo>
                    <a:pt x="23" y="60"/>
                  </a:lnTo>
                  <a:lnTo>
                    <a:pt x="58" y="25"/>
                  </a:lnTo>
                  <a:lnTo>
                    <a:pt x="3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7" name="Freeform 11390">
              <a:extLst>
                <a:ext uri="{FF2B5EF4-FFF2-40B4-BE49-F238E27FC236}">
                  <a16:creationId xmlns:a16="http://schemas.microsoft.com/office/drawing/2014/main" id="{FA5149F1-01A6-0647-BF32-9A7613829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364" y="3804054"/>
              <a:ext cx="310578" cy="368431"/>
            </a:xfrm>
            <a:custGeom>
              <a:avLst/>
              <a:gdLst>
                <a:gd name="T0" fmla="*/ 812 w 815"/>
                <a:gd name="T1" fmla="*/ 776 h 971"/>
                <a:gd name="T2" fmla="*/ 787 w 815"/>
                <a:gd name="T3" fmla="*/ 706 h 971"/>
                <a:gd name="T4" fmla="*/ 743 w 815"/>
                <a:gd name="T5" fmla="*/ 657 h 971"/>
                <a:gd name="T6" fmla="*/ 682 w 815"/>
                <a:gd name="T7" fmla="*/ 629 h 971"/>
                <a:gd name="T8" fmla="*/ 612 w 815"/>
                <a:gd name="T9" fmla="*/ 613 h 971"/>
                <a:gd name="T10" fmla="*/ 542 w 815"/>
                <a:gd name="T11" fmla="*/ 592 h 971"/>
                <a:gd name="T12" fmla="*/ 508 w 815"/>
                <a:gd name="T13" fmla="*/ 559 h 971"/>
                <a:gd name="T14" fmla="*/ 503 w 815"/>
                <a:gd name="T15" fmla="*/ 498 h 971"/>
                <a:gd name="T16" fmla="*/ 522 w 815"/>
                <a:gd name="T17" fmla="*/ 464 h 971"/>
                <a:gd name="T18" fmla="*/ 568 w 815"/>
                <a:gd name="T19" fmla="*/ 397 h 971"/>
                <a:gd name="T20" fmla="*/ 605 w 815"/>
                <a:gd name="T21" fmla="*/ 363 h 971"/>
                <a:gd name="T22" fmla="*/ 616 w 815"/>
                <a:gd name="T23" fmla="*/ 316 h 971"/>
                <a:gd name="T24" fmla="*/ 608 w 815"/>
                <a:gd name="T25" fmla="*/ 265 h 971"/>
                <a:gd name="T26" fmla="*/ 586 w 815"/>
                <a:gd name="T27" fmla="*/ 252 h 971"/>
                <a:gd name="T28" fmla="*/ 590 w 815"/>
                <a:gd name="T29" fmla="*/ 169 h 971"/>
                <a:gd name="T30" fmla="*/ 586 w 815"/>
                <a:gd name="T31" fmla="*/ 90 h 971"/>
                <a:gd name="T32" fmla="*/ 563 w 815"/>
                <a:gd name="T33" fmla="*/ 55 h 971"/>
                <a:gd name="T34" fmla="*/ 546 w 815"/>
                <a:gd name="T35" fmla="*/ 50 h 971"/>
                <a:gd name="T36" fmla="*/ 514 w 815"/>
                <a:gd name="T37" fmla="*/ 51 h 971"/>
                <a:gd name="T38" fmla="*/ 487 w 815"/>
                <a:gd name="T39" fmla="*/ 43 h 971"/>
                <a:gd name="T40" fmla="*/ 464 w 815"/>
                <a:gd name="T41" fmla="*/ 15 h 971"/>
                <a:gd name="T42" fmla="*/ 441 w 815"/>
                <a:gd name="T43" fmla="*/ 0 h 971"/>
                <a:gd name="T44" fmla="*/ 402 w 815"/>
                <a:gd name="T45" fmla="*/ 10 h 971"/>
                <a:gd name="T46" fmla="*/ 321 w 815"/>
                <a:gd name="T47" fmla="*/ 28 h 971"/>
                <a:gd name="T48" fmla="*/ 283 w 815"/>
                <a:gd name="T49" fmla="*/ 36 h 971"/>
                <a:gd name="T50" fmla="*/ 260 w 815"/>
                <a:gd name="T51" fmla="*/ 47 h 971"/>
                <a:gd name="T52" fmla="*/ 235 w 815"/>
                <a:gd name="T53" fmla="*/ 76 h 971"/>
                <a:gd name="T54" fmla="*/ 225 w 815"/>
                <a:gd name="T55" fmla="*/ 109 h 971"/>
                <a:gd name="T56" fmla="*/ 219 w 815"/>
                <a:gd name="T57" fmla="*/ 175 h 971"/>
                <a:gd name="T58" fmla="*/ 208 w 815"/>
                <a:gd name="T59" fmla="*/ 259 h 971"/>
                <a:gd name="T60" fmla="*/ 193 w 815"/>
                <a:gd name="T61" fmla="*/ 288 h 971"/>
                <a:gd name="T62" fmla="*/ 192 w 815"/>
                <a:gd name="T63" fmla="*/ 315 h 971"/>
                <a:gd name="T64" fmla="*/ 197 w 815"/>
                <a:gd name="T65" fmla="*/ 345 h 971"/>
                <a:gd name="T66" fmla="*/ 214 w 815"/>
                <a:gd name="T67" fmla="*/ 369 h 971"/>
                <a:gd name="T68" fmla="*/ 240 w 815"/>
                <a:gd name="T69" fmla="*/ 392 h 971"/>
                <a:gd name="T70" fmla="*/ 278 w 815"/>
                <a:gd name="T71" fmla="*/ 450 h 971"/>
                <a:gd name="T72" fmla="*/ 295 w 815"/>
                <a:gd name="T73" fmla="*/ 471 h 971"/>
                <a:gd name="T74" fmla="*/ 311 w 815"/>
                <a:gd name="T75" fmla="*/ 478 h 971"/>
                <a:gd name="T76" fmla="*/ 290 w 815"/>
                <a:gd name="T77" fmla="*/ 579 h 971"/>
                <a:gd name="T78" fmla="*/ 242 w 815"/>
                <a:gd name="T79" fmla="*/ 605 h 971"/>
                <a:gd name="T80" fmla="*/ 125 w 815"/>
                <a:gd name="T81" fmla="*/ 636 h 971"/>
                <a:gd name="T82" fmla="*/ 56 w 815"/>
                <a:gd name="T83" fmla="*/ 665 h 971"/>
                <a:gd name="T84" fmla="*/ 20 w 815"/>
                <a:gd name="T85" fmla="*/ 706 h 971"/>
                <a:gd name="T86" fmla="*/ 9 w 815"/>
                <a:gd name="T87" fmla="*/ 741 h 971"/>
                <a:gd name="T88" fmla="*/ 0 w 815"/>
                <a:gd name="T89" fmla="*/ 817 h 971"/>
                <a:gd name="T90" fmla="*/ 0 w 815"/>
                <a:gd name="T91" fmla="*/ 830 h 971"/>
                <a:gd name="T92" fmla="*/ 5 w 815"/>
                <a:gd name="T93" fmla="*/ 849 h 971"/>
                <a:gd name="T94" fmla="*/ 37 w 815"/>
                <a:gd name="T95" fmla="*/ 886 h 971"/>
                <a:gd name="T96" fmla="*/ 93 w 815"/>
                <a:gd name="T97" fmla="*/ 919 h 971"/>
                <a:gd name="T98" fmla="*/ 214 w 815"/>
                <a:gd name="T99" fmla="*/ 954 h 971"/>
                <a:gd name="T100" fmla="*/ 260 w 815"/>
                <a:gd name="T101" fmla="*/ 960 h 971"/>
                <a:gd name="T102" fmla="*/ 407 w 815"/>
                <a:gd name="T103" fmla="*/ 971 h 971"/>
                <a:gd name="T104" fmla="*/ 445 w 815"/>
                <a:gd name="T105" fmla="*/ 946 h 971"/>
                <a:gd name="T106" fmla="*/ 529 w 815"/>
                <a:gd name="T107" fmla="*/ 963 h 971"/>
                <a:gd name="T108" fmla="*/ 675 w 815"/>
                <a:gd name="T109" fmla="*/ 937 h 971"/>
                <a:gd name="T110" fmla="*/ 747 w 815"/>
                <a:gd name="T111" fmla="*/ 904 h 971"/>
                <a:gd name="T112" fmla="*/ 798 w 815"/>
                <a:gd name="T113" fmla="*/ 865 h 971"/>
                <a:gd name="T114" fmla="*/ 812 w 815"/>
                <a:gd name="T115" fmla="*/ 839 h 971"/>
                <a:gd name="T116" fmla="*/ 815 w 815"/>
                <a:gd name="T117" fmla="*/ 824 h 971"/>
                <a:gd name="T118" fmla="*/ 815 w 815"/>
                <a:gd name="T119" fmla="*/ 822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71">
                  <a:moveTo>
                    <a:pt x="815" y="822"/>
                  </a:moveTo>
                  <a:lnTo>
                    <a:pt x="815" y="822"/>
                  </a:lnTo>
                  <a:lnTo>
                    <a:pt x="815" y="798"/>
                  </a:lnTo>
                  <a:lnTo>
                    <a:pt x="812" y="776"/>
                  </a:lnTo>
                  <a:lnTo>
                    <a:pt x="808" y="757"/>
                  </a:lnTo>
                  <a:lnTo>
                    <a:pt x="802" y="738"/>
                  </a:lnTo>
                  <a:lnTo>
                    <a:pt x="795" y="721"/>
                  </a:lnTo>
                  <a:lnTo>
                    <a:pt x="787" y="706"/>
                  </a:lnTo>
                  <a:lnTo>
                    <a:pt x="778" y="691"/>
                  </a:lnTo>
                  <a:lnTo>
                    <a:pt x="768" y="680"/>
                  </a:lnTo>
                  <a:lnTo>
                    <a:pt x="756" y="668"/>
                  </a:lnTo>
                  <a:lnTo>
                    <a:pt x="743" y="657"/>
                  </a:lnTo>
                  <a:lnTo>
                    <a:pt x="729" y="649"/>
                  </a:lnTo>
                  <a:lnTo>
                    <a:pt x="714" y="642"/>
                  </a:lnTo>
                  <a:lnTo>
                    <a:pt x="699" y="634"/>
                  </a:lnTo>
                  <a:lnTo>
                    <a:pt x="682" y="629"/>
                  </a:lnTo>
                  <a:lnTo>
                    <a:pt x="665" y="623"/>
                  </a:lnTo>
                  <a:lnTo>
                    <a:pt x="646" y="619"/>
                  </a:lnTo>
                  <a:lnTo>
                    <a:pt x="646" y="619"/>
                  </a:lnTo>
                  <a:lnTo>
                    <a:pt x="612" y="613"/>
                  </a:lnTo>
                  <a:lnTo>
                    <a:pt x="582" y="606"/>
                  </a:lnTo>
                  <a:lnTo>
                    <a:pt x="568" y="602"/>
                  </a:lnTo>
                  <a:lnTo>
                    <a:pt x="555" y="597"/>
                  </a:lnTo>
                  <a:lnTo>
                    <a:pt x="542" y="592"/>
                  </a:lnTo>
                  <a:lnTo>
                    <a:pt x="531" y="587"/>
                  </a:lnTo>
                  <a:lnTo>
                    <a:pt x="522" y="579"/>
                  </a:lnTo>
                  <a:lnTo>
                    <a:pt x="514" y="570"/>
                  </a:lnTo>
                  <a:lnTo>
                    <a:pt x="508" y="559"/>
                  </a:lnTo>
                  <a:lnTo>
                    <a:pt x="504" y="548"/>
                  </a:lnTo>
                  <a:lnTo>
                    <a:pt x="501" y="533"/>
                  </a:lnTo>
                  <a:lnTo>
                    <a:pt x="501" y="518"/>
                  </a:lnTo>
                  <a:lnTo>
                    <a:pt x="503" y="498"/>
                  </a:lnTo>
                  <a:lnTo>
                    <a:pt x="508" y="477"/>
                  </a:lnTo>
                  <a:lnTo>
                    <a:pt x="508" y="477"/>
                  </a:lnTo>
                  <a:lnTo>
                    <a:pt x="516" y="471"/>
                  </a:lnTo>
                  <a:lnTo>
                    <a:pt x="522" y="464"/>
                  </a:lnTo>
                  <a:lnTo>
                    <a:pt x="535" y="448"/>
                  </a:lnTo>
                  <a:lnTo>
                    <a:pt x="547" y="431"/>
                  </a:lnTo>
                  <a:lnTo>
                    <a:pt x="558" y="414"/>
                  </a:lnTo>
                  <a:lnTo>
                    <a:pt x="568" y="397"/>
                  </a:lnTo>
                  <a:lnTo>
                    <a:pt x="581" y="382"/>
                  </a:lnTo>
                  <a:lnTo>
                    <a:pt x="589" y="375"/>
                  </a:lnTo>
                  <a:lnTo>
                    <a:pt x="597" y="369"/>
                  </a:lnTo>
                  <a:lnTo>
                    <a:pt x="605" y="363"/>
                  </a:lnTo>
                  <a:lnTo>
                    <a:pt x="614" y="360"/>
                  </a:lnTo>
                  <a:lnTo>
                    <a:pt x="614" y="360"/>
                  </a:lnTo>
                  <a:lnTo>
                    <a:pt x="616" y="336"/>
                  </a:lnTo>
                  <a:lnTo>
                    <a:pt x="616" y="316"/>
                  </a:lnTo>
                  <a:lnTo>
                    <a:pt x="614" y="272"/>
                  </a:lnTo>
                  <a:lnTo>
                    <a:pt x="614" y="272"/>
                  </a:lnTo>
                  <a:lnTo>
                    <a:pt x="612" y="268"/>
                  </a:lnTo>
                  <a:lnTo>
                    <a:pt x="608" y="265"/>
                  </a:lnTo>
                  <a:lnTo>
                    <a:pt x="601" y="263"/>
                  </a:lnTo>
                  <a:lnTo>
                    <a:pt x="592" y="259"/>
                  </a:lnTo>
                  <a:lnTo>
                    <a:pt x="589" y="256"/>
                  </a:lnTo>
                  <a:lnTo>
                    <a:pt x="586" y="252"/>
                  </a:lnTo>
                  <a:lnTo>
                    <a:pt x="586" y="252"/>
                  </a:lnTo>
                  <a:lnTo>
                    <a:pt x="586" y="226"/>
                  </a:lnTo>
                  <a:lnTo>
                    <a:pt x="588" y="198"/>
                  </a:lnTo>
                  <a:lnTo>
                    <a:pt x="590" y="169"/>
                  </a:lnTo>
                  <a:lnTo>
                    <a:pt x="592" y="141"/>
                  </a:lnTo>
                  <a:lnTo>
                    <a:pt x="590" y="114"/>
                  </a:lnTo>
                  <a:lnTo>
                    <a:pt x="588" y="102"/>
                  </a:lnTo>
                  <a:lnTo>
                    <a:pt x="586" y="90"/>
                  </a:lnTo>
                  <a:lnTo>
                    <a:pt x="582" y="80"/>
                  </a:lnTo>
                  <a:lnTo>
                    <a:pt x="577" y="71"/>
                  </a:lnTo>
                  <a:lnTo>
                    <a:pt x="571" y="62"/>
                  </a:lnTo>
                  <a:lnTo>
                    <a:pt x="563" y="55"/>
                  </a:lnTo>
                  <a:lnTo>
                    <a:pt x="563" y="55"/>
                  </a:lnTo>
                  <a:lnTo>
                    <a:pt x="558" y="53"/>
                  </a:lnTo>
                  <a:lnTo>
                    <a:pt x="552" y="50"/>
                  </a:lnTo>
                  <a:lnTo>
                    <a:pt x="546" y="50"/>
                  </a:lnTo>
                  <a:lnTo>
                    <a:pt x="541" y="49"/>
                  </a:lnTo>
                  <a:lnTo>
                    <a:pt x="541" y="49"/>
                  </a:lnTo>
                  <a:lnTo>
                    <a:pt x="514" y="51"/>
                  </a:lnTo>
                  <a:lnTo>
                    <a:pt x="514" y="51"/>
                  </a:lnTo>
                  <a:lnTo>
                    <a:pt x="505" y="50"/>
                  </a:lnTo>
                  <a:lnTo>
                    <a:pt x="496" y="47"/>
                  </a:lnTo>
                  <a:lnTo>
                    <a:pt x="496" y="47"/>
                  </a:lnTo>
                  <a:lnTo>
                    <a:pt x="487" y="43"/>
                  </a:lnTo>
                  <a:lnTo>
                    <a:pt x="481" y="37"/>
                  </a:lnTo>
                  <a:lnTo>
                    <a:pt x="475" y="29"/>
                  </a:lnTo>
                  <a:lnTo>
                    <a:pt x="470" y="21"/>
                  </a:lnTo>
                  <a:lnTo>
                    <a:pt x="464" y="15"/>
                  </a:lnTo>
                  <a:lnTo>
                    <a:pt x="458" y="8"/>
                  </a:lnTo>
                  <a:lnTo>
                    <a:pt x="450" y="3"/>
                  </a:lnTo>
                  <a:lnTo>
                    <a:pt x="447" y="2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02" y="10"/>
                  </a:lnTo>
                  <a:lnTo>
                    <a:pt x="386" y="16"/>
                  </a:lnTo>
                  <a:lnTo>
                    <a:pt x="371" y="20"/>
                  </a:lnTo>
                  <a:lnTo>
                    <a:pt x="354" y="23"/>
                  </a:lnTo>
                  <a:lnTo>
                    <a:pt x="321" y="28"/>
                  </a:lnTo>
                  <a:lnTo>
                    <a:pt x="306" y="30"/>
                  </a:lnTo>
                  <a:lnTo>
                    <a:pt x="290" y="34"/>
                  </a:lnTo>
                  <a:lnTo>
                    <a:pt x="290" y="34"/>
                  </a:lnTo>
                  <a:lnTo>
                    <a:pt x="283" y="36"/>
                  </a:lnTo>
                  <a:lnTo>
                    <a:pt x="283" y="36"/>
                  </a:lnTo>
                  <a:lnTo>
                    <a:pt x="275" y="40"/>
                  </a:lnTo>
                  <a:lnTo>
                    <a:pt x="268" y="43"/>
                  </a:lnTo>
                  <a:lnTo>
                    <a:pt x="260" y="47"/>
                  </a:lnTo>
                  <a:lnTo>
                    <a:pt x="255" y="53"/>
                  </a:lnTo>
                  <a:lnTo>
                    <a:pt x="248" y="58"/>
                  </a:lnTo>
                  <a:lnTo>
                    <a:pt x="244" y="63"/>
                  </a:lnTo>
                  <a:lnTo>
                    <a:pt x="235" y="76"/>
                  </a:lnTo>
                  <a:lnTo>
                    <a:pt x="235" y="76"/>
                  </a:lnTo>
                  <a:lnTo>
                    <a:pt x="231" y="87"/>
                  </a:lnTo>
                  <a:lnTo>
                    <a:pt x="227" y="97"/>
                  </a:lnTo>
                  <a:lnTo>
                    <a:pt x="225" y="109"/>
                  </a:lnTo>
                  <a:lnTo>
                    <a:pt x="223" y="122"/>
                  </a:lnTo>
                  <a:lnTo>
                    <a:pt x="221" y="148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21" y="249"/>
                  </a:lnTo>
                  <a:lnTo>
                    <a:pt x="221" y="249"/>
                  </a:lnTo>
                  <a:lnTo>
                    <a:pt x="213" y="254"/>
                  </a:lnTo>
                  <a:lnTo>
                    <a:pt x="208" y="259"/>
                  </a:lnTo>
                  <a:lnTo>
                    <a:pt x="202" y="265"/>
                  </a:lnTo>
                  <a:lnTo>
                    <a:pt x="198" y="272"/>
                  </a:lnTo>
                  <a:lnTo>
                    <a:pt x="196" y="280"/>
                  </a:lnTo>
                  <a:lnTo>
                    <a:pt x="193" y="288"/>
                  </a:lnTo>
                  <a:lnTo>
                    <a:pt x="192" y="297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2" y="315"/>
                  </a:lnTo>
                  <a:lnTo>
                    <a:pt x="192" y="326"/>
                  </a:lnTo>
                  <a:lnTo>
                    <a:pt x="195" y="335"/>
                  </a:lnTo>
                  <a:lnTo>
                    <a:pt x="197" y="345"/>
                  </a:lnTo>
                  <a:lnTo>
                    <a:pt x="197" y="345"/>
                  </a:lnTo>
                  <a:lnTo>
                    <a:pt x="200" y="352"/>
                  </a:lnTo>
                  <a:lnTo>
                    <a:pt x="204" y="358"/>
                  </a:lnTo>
                  <a:lnTo>
                    <a:pt x="209" y="363"/>
                  </a:lnTo>
                  <a:lnTo>
                    <a:pt x="214" y="369"/>
                  </a:lnTo>
                  <a:lnTo>
                    <a:pt x="227" y="379"/>
                  </a:lnTo>
                  <a:lnTo>
                    <a:pt x="234" y="384"/>
                  </a:lnTo>
                  <a:lnTo>
                    <a:pt x="240" y="392"/>
                  </a:lnTo>
                  <a:lnTo>
                    <a:pt x="240" y="392"/>
                  </a:lnTo>
                  <a:lnTo>
                    <a:pt x="247" y="401"/>
                  </a:lnTo>
                  <a:lnTo>
                    <a:pt x="253" y="410"/>
                  </a:lnTo>
                  <a:lnTo>
                    <a:pt x="266" y="431"/>
                  </a:lnTo>
                  <a:lnTo>
                    <a:pt x="278" y="450"/>
                  </a:lnTo>
                  <a:lnTo>
                    <a:pt x="283" y="459"/>
                  </a:lnTo>
                  <a:lnTo>
                    <a:pt x="290" y="465"/>
                  </a:lnTo>
                  <a:lnTo>
                    <a:pt x="290" y="465"/>
                  </a:lnTo>
                  <a:lnTo>
                    <a:pt x="295" y="471"/>
                  </a:lnTo>
                  <a:lnTo>
                    <a:pt x="300" y="474"/>
                  </a:lnTo>
                  <a:lnTo>
                    <a:pt x="306" y="477"/>
                  </a:lnTo>
                  <a:lnTo>
                    <a:pt x="311" y="478"/>
                  </a:lnTo>
                  <a:lnTo>
                    <a:pt x="311" y="478"/>
                  </a:lnTo>
                  <a:lnTo>
                    <a:pt x="311" y="555"/>
                  </a:lnTo>
                  <a:lnTo>
                    <a:pt x="311" y="555"/>
                  </a:lnTo>
                  <a:lnTo>
                    <a:pt x="302" y="568"/>
                  </a:lnTo>
                  <a:lnTo>
                    <a:pt x="290" y="579"/>
                  </a:lnTo>
                  <a:lnTo>
                    <a:pt x="290" y="579"/>
                  </a:lnTo>
                  <a:lnTo>
                    <a:pt x="275" y="589"/>
                  </a:lnTo>
                  <a:lnTo>
                    <a:pt x="260" y="599"/>
                  </a:lnTo>
                  <a:lnTo>
                    <a:pt x="242" y="605"/>
                  </a:lnTo>
                  <a:lnTo>
                    <a:pt x="223" y="612"/>
                  </a:lnTo>
                  <a:lnTo>
                    <a:pt x="184" y="622"/>
                  </a:lnTo>
                  <a:lnTo>
                    <a:pt x="145" y="631"/>
                  </a:lnTo>
                  <a:lnTo>
                    <a:pt x="125" y="636"/>
                  </a:lnTo>
                  <a:lnTo>
                    <a:pt x="107" y="642"/>
                  </a:lnTo>
                  <a:lnTo>
                    <a:pt x="89" y="648"/>
                  </a:lnTo>
                  <a:lnTo>
                    <a:pt x="72" y="656"/>
                  </a:lnTo>
                  <a:lnTo>
                    <a:pt x="56" y="665"/>
                  </a:lnTo>
                  <a:lnTo>
                    <a:pt x="42" y="677"/>
                  </a:lnTo>
                  <a:lnTo>
                    <a:pt x="30" y="690"/>
                  </a:lnTo>
                  <a:lnTo>
                    <a:pt x="25" y="698"/>
                  </a:lnTo>
                  <a:lnTo>
                    <a:pt x="20" y="706"/>
                  </a:lnTo>
                  <a:lnTo>
                    <a:pt x="20" y="706"/>
                  </a:lnTo>
                  <a:lnTo>
                    <a:pt x="14" y="717"/>
                  </a:lnTo>
                  <a:lnTo>
                    <a:pt x="12" y="729"/>
                  </a:lnTo>
                  <a:lnTo>
                    <a:pt x="9" y="741"/>
                  </a:lnTo>
                  <a:lnTo>
                    <a:pt x="8" y="755"/>
                  </a:lnTo>
                  <a:lnTo>
                    <a:pt x="5" y="784"/>
                  </a:lnTo>
                  <a:lnTo>
                    <a:pt x="3" y="800"/>
                  </a:lnTo>
                  <a:lnTo>
                    <a:pt x="0" y="817"/>
                  </a:lnTo>
                  <a:lnTo>
                    <a:pt x="0" y="818"/>
                  </a:lnTo>
                  <a:lnTo>
                    <a:pt x="0" y="818"/>
                  </a:lnTo>
                  <a:lnTo>
                    <a:pt x="0" y="828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1" y="839"/>
                  </a:lnTo>
                  <a:lnTo>
                    <a:pt x="5" y="849"/>
                  </a:lnTo>
                  <a:lnTo>
                    <a:pt x="10" y="858"/>
                  </a:lnTo>
                  <a:lnTo>
                    <a:pt x="18" y="868"/>
                  </a:lnTo>
                  <a:lnTo>
                    <a:pt x="26" y="877"/>
                  </a:lnTo>
                  <a:lnTo>
                    <a:pt x="37" y="886"/>
                  </a:lnTo>
                  <a:lnTo>
                    <a:pt x="48" y="895"/>
                  </a:lnTo>
                  <a:lnTo>
                    <a:pt x="61" y="903"/>
                  </a:lnTo>
                  <a:lnTo>
                    <a:pt x="77" y="911"/>
                  </a:lnTo>
                  <a:lnTo>
                    <a:pt x="93" y="919"/>
                  </a:lnTo>
                  <a:lnTo>
                    <a:pt x="110" y="925"/>
                  </a:lnTo>
                  <a:lnTo>
                    <a:pt x="128" y="932"/>
                  </a:lnTo>
                  <a:lnTo>
                    <a:pt x="168" y="945"/>
                  </a:lnTo>
                  <a:lnTo>
                    <a:pt x="214" y="954"/>
                  </a:lnTo>
                  <a:lnTo>
                    <a:pt x="214" y="954"/>
                  </a:lnTo>
                  <a:lnTo>
                    <a:pt x="215" y="954"/>
                  </a:lnTo>
                  <a:lnTo>
                    <a:pt x="215" y="954"/>
                  </a:lnTo>
                  <a:lnTo>
                    <a:pt x="260" y="960"/>
                  </a:lnTo>
                  <a:lnTo>
                    <a:pt x="307" y="966"/>
                  </a:lnTo>
                  <a:lnTo>
                    <a:pt x="356" y="969"/>
                  </a:lnTo>
                  <a:lnTo>
                    <a:pt x="407" y="971"/>
                  </a:lnTo>
                  <a:lnTo>
                    <a:pt x="407" y="971"/>
                  </a:lnTo>
                  <a:lnTo>
                    <a:pt x="450" y="969"/>
                  </a:lnTo>
                  <a:lnTo>
                    <a:pt x="450" y="969"/>
                  </a:lnTo>
                  <a:lnTo>
                    <a:pt x="448" y="958"/>
                  </a:lnTo>
                  <a:lnTo>
                    <a:pt x="445" y="946"/>
                  </a:lnTo>
                  <a:lnTo>
                    <a:pt x="450" y="969"/>
                  </a:lnTo>
                  <a:lnTo>
                    <a:pt x="450" y="969"/>
                  </a:lnTo>
                  <a:lnTo>
                    <a:pt x="488" y="967"/>
                  </a:lnTo>
                  <a:lnTo>
                    <a:pt x="529" y="963"/>
                  </a:lnTo>
                  <a:lnTo>
                    <a:pt x="576" y="958"/>
                  </a:lnTo>
                  <a:lnTo>
                    <a:pt x="627" y="949"/>
                  </a:lnTo>
                  <a:lnTo>
                    <a:pt x="652" y="943"/>
                  </a:lnTo>
                  <a:lnTo>
                    <a:pt x="675" y="937"/>
                  </a:lnTo>
                  <a:lnTo>
                    <a:pt x="697" y="930"/>
                  </a:lnTo>
                  <a:lnTo>
                    <a:pt x="717" y="922"/>
                  </a:lnTo>
                  <a:lnTo>
                    <a:pt x="734" y="915"/>
                  </a:lnTo>
                  <a:lnTo>
                    <a:pt x="747" y="904"/>
                  </a:lnTo>
                  <a:lnTo>
                    <a:pt x="747" y="904"/>
                  </a:lnTo>
                  <a:lnTo>
                    <a:pt x="768" y="892"/>
                  </a:lnTo>
                  <a:lnTo>
                    <a:pt x="785" y="879"/>
                  </a:lnTo>
                  <a:lnTo>
                    <a:pt x="798" y="865"/>
                  </a:lnTo>
                  <a:lnTo>
                    <a:pt x="803" y="858"/>
                  </a:lnTo>
                  <a:lnTo>
                    <a:pt x="808" y="851"/>
                  </a:lnTo>
                  <a:lnTo>
                    <a:pt x="808" y="851"/>
                  </a:lnTo>
                  <a:lnTo>
                    <a:pt x="812" y="839"/>
                  </a:lnTo>
                  <a:lnTo>
                    <a:pt x="815" y="828"/>
                  </a:lnTo>
                  <a:lnTo>
                    <a:pt x="815" y="828"/>
                  </a:lnTo>
                  <a:lnTo>
                    <a:pt x="815" y="828"/>
                  </a:lnTo>
                  <a:lnTo>
                    <a:pt x="815" y="824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5" y="822"/>
                  </a:lnTo>
                  <a:lnTo>
                    <a:pt x="815" y="8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  <p:sp>
          <p:nvSpPr>
            <p:cNvPr id="18" name="Freeform 11391">
              <a:extLst>
                <a:ext uri="{FF2B5EF4-FFF2-40B4-BE49-F238E27FC236}">
                  <a16:creationId xmlns:a16="http://schemas.microsoft.com/office/drawing/2014/main" id="{69D8D1C2-A63B-314B-B64D-7517C8ECB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701" y="3762948"/>
              <a:ext cx="35016" cy="33494"/>
            </a:xfrm>
            <a:custGeom>
              <a:avLst/>
              <a:gdLst>
                <a:gd name="T0" fmla="*/ 85 w 90"/>
                <a:gd name="T1" fmla="*/ 35 h 90"/>
                <a:gd name="T2" fmla="*/ 55 w 90"/>
                <a:gd name="T3" fmla="*/ 35 h 90"/>
                <a:gd name="T4" fmla="*/ 55 w 90"/>
                <a:gd name="T5" fmla="*/ 5 h 90"/>
                <a:gd name="T6" fmla="*/ 55 w 90"/>
                <a:gd name="T7" fmla="*/ 5 h 90"/>
                <a:gd name="T8" fmla="*/ 55 w 90"/>
                <a:gd name="T9" fmla="*/ 3 h 90"/>
                <a:gd name="T10" fmla="*/ 53 w 90"/>
                <a:gd name="T11" fmla="*/ 1 h 90"/>
                <a:gd name="T12" fmla="*/ 52 w 90"/>
                <a:gd name="T13" fmla="*/ 0 h 90"/>
                <a:gd name="T14" fmla="*/ 50 w 90"/>
                <a:gd name="T15" fmla="*/ 0 h 90"/>
                <a:gd name="T16" fmla="*/ 40 w 90"/>
                <a:gd name="T17" fmla="*/ 0 h 90"/>
                <a:gd name="T18" fmla="*/ 40 w 90"/>
                <a:gd name="T19" fmla="*/ 0 h 90"/>
                <a:gd name="T20" fmla="*/ 39 w 90"/>
                <a:gd name="T21" fmla="*/ 0 h 90"/>
                <a:gd name="T22" fmla="*/ 36 w 90"/>
                <a:gd name="T23" fmla="*/ 1 h 90"/>
                <a:gd name="T24" fmla="*/ 35 w 90"/>
                <a:gd name="T25" fmla="*/ 3 h 90"/>
                <a:gd name="T26" fmla="*/ 35 w 90"/>
                <a:gd name="T27" fmla="*/ 5 h 90"/>
                <a:gd name="T28" fmla="*/ 35 w 90"/>
                <a:gd name="T29" fmla="*/ 35 h 90"/>
                <a:gd name="T30" fmla="*/ 5 w 90"/>
                <a:gd name="T31" fmla="*/ 35 h 90"/>
                <a:gd name="T32" fmla="*/ 5 w 90"/>
                <a:gd name="T33" fmla="*/ 35 h 90"/>
                <a:gd name="T34" fmla="*/ 4 w 90"/>
                <a:gd name="T35" fmla="*/ 35 h 90"/>
                <a:gd name="T36" fmla="*/ 1 w 90"/>
                <a:gd name="T37" fmla="*/ 37 h 90"/>
                <a:gd name="T38" fmla="*/ 1 w 90"/>
                <a:gd name="T39" fmla="*/ 38 h 90"/>
                <a:gd name="T40" fmla="*/ 0 w 90"/>
                <a:gd name="T41" fmla="*/ 40 h 90"/>
                <a:gd name="T42" fmla="*/ 0 w 90"/>
                <a:gd name="T43" fmla="*/ 50 h 90"/>
                <a:gd name="T44" fmla="*/ 0 w 90"/>
                <a:gd name="T45" fmla="*/ 50 h 90"/>
                <a:gd name="T46" fmla="*/ 1 w 90"/>
                <a:gd name="T47" fmla="*/ 51 h 90"/>
                <a:gd name="T48" fmla="*/ 1 w 90"/>
                <a:gd name="T49" fmla="*/ 54 h 90"/>
                <a:gd name="T50" fmla="*/ 4 w 90"/>
                <a:gd name="T51" fmla="*/ 54 h 90"/>
                <a:gd name="T52" fmla="*/ 5 w 90"/>
                <a:gd name="T53" fmla="*/ 55 h 90"/>
                <a:gd name="T54" fmla="*/ 35 w 90"/>
                <a:gd name="T55" fmla="*/ 55 h 90"/>
                <a:gd name="T56" fmla="*/ 35 w 90"/>
                <a:gd name="T57" fmla="*/ 85 h 90"/>
                <a:gd name="T58" fmla="*/ 35 w 90"/>
                <a:gd name="T59" fmla="*/ 85 h 90"/>
                <a:gd name="T60" fmla="*/ 35 w 90"/>
                <a:gd name="T61" fmla="*/ 86 h 90"/>
                <a:gd name="T62" fmla="*/ 36 w 90"/>
                <a:gd name="T63" fmla="*/ 89 h 90"/>
                <a:gd name="T64" fmla="*/ 39 w 90"/>
                <a:gd name="T65" fmla="*/ 89 h 90"/>
                <a:gd name="T66" fmla="*/ 40 w 90"/>
                <a:gd name="T67" fmla="*/ 90 h 90"/>
                <a:gd name="T68" fmla="*/ 50 w 90"/>
                <a:gd name="T69" fmla="*/ 90 h 90"/>
                <a:gd name="T70" fmla="*/ 50 w 90"/>
                <a:gd name="T71" fmla="*/ 90 h 90"/>
                <a:gd name="T72" fmla="*/ 52 w 90"/>
                <a:gd name="T73" fmla="*/ 89 h 90"/>
                <a:gd name="T74" fmla="*/ 53 w 90"/>
                <a:gd name="T75" fmla="*/ 89 h 90"/>
                <a:gd name="T76" fmla="*/ 55 w 90"/>
                <a:gd name="T77" fmla="*/ 86 h 90"/>
                <a:gd name="T78" fmla="*/ 55 w 90"/>
                <a:gd name="T79" fmla="*/ 85 h 90"/>
                <a:gd name="T80" fmla="*/ 55 w 90"/>
                <a:gd name="T81" fmla="*/ 55 h 90"/>
                <a:gd name="T82" fmla="*/ 85 w 90"/>
                <a:gd name="T83" fmla="*/ 55 h 90"/>
                <a:gd name="T84" fmla="*/ 85 w 90"/>
                <a:gd name="T85" fmla="*/ 55 h 90"/>
                <a:gd name="T86" fmla="*/ 87 w 90"/>
                <a:gd name="T87" fmla="*/ 54 h 90"/>
                <a:gd name="T88" fmla="*/ 89 w 90"/>
                <a:gd name="T89" fmla="*/ 54 h 90"/>
                <a:gd name="T90" fmla="*/ 90 w 90"/>
                <a:gd name="T91" fmla="*/ 51 h 90"/>
                <a:gd name="T92" fmla="*/ 90 w 90"/>
                <a:gd name="T93" fmla="*/ 50 h 90"/>
                <a:gd name="T94" fmla="*/ 90 w 90"/>
                <a:gd name="T95" fmla="*/ 40 h 90"/>
                <a:gd name="T96" fmla="*/ 90 w 90"/>
                <a:gd name="T97" fmla="*/ 40 h 90"/>
                <a:gd name="T98" fmla="*/ 90 w 90"/>
                <a:gd name="T99" fmla="*/ 38 h 90"/>
                <a:gd name="T100" fmla="*/ 89 w 90"/>
                <a:gd name="T101" fmla="*/ 37 h 90"/>
                <a:gd name="T102" fmla="*/ 87 w 90"/>
                <a:gd name="T103" fmla="*/ 35 h 90"/>
                <a:gd name="T104" fmla="*/ 85 w 90"/>
                <a:gd name="T105" fmla="*/ 35 h 90"/>
                <a:gd name="T106" fmla="*/ 85 w 90"/>
                <a:gd name="T107" fmla="*/ 3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90">
                  <a:moveTo>
                    <a:pt x="85" y="35"/>
                  </a:moveTo>
                  <a:lnTo>
                    <a:pt x="55" y="3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5" y="3"/>
                  </a:lnTo>
                  <a:lnTo>
                    <a:pt x="53" y="1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5"/>
                  </a:lnTo>
                  <a:lnTo>
                    <a:pt x="3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1" y="37"/>
                  </a:lnTo>
                  <a:lnTo>
                    <a:pt x="1" y="38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1" y="54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35" y="55"/>
                  </a:lnTo>
                  <a:lnTo>
                    <a:pt x="35" y="85"/>
                  </a:lnTo>
                  <a:lnTo>
                    <a:pt x="35" y="85"/>
                  </a:lnTo>
                  <a:lnTo>
                    <a:pt x="35" y="86"/>
                  </a:lnTo>
                  <a:lnTo>
                    <a:pt x="36" y="89"/>
                  </a:lnTo>
                  <a:lnTo>
                    <a:pt x="39" y="89"/>
                  </a:lnTo>
                  <a:lnTo>
                    <a:pt x="40" y="90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2" y="89"/>
                  </a:lnTo>
                  <a:lnTo>
                    <a:pt x="53" y="89"/>
                  </a:lnTo>
                  <a:lnTo>
                    <a:pt x="55" y="86"/>
                  </a:lnTo>
                  <a:lnTo>
                    <a:pt x="55" y="85"/>
                  </a:lnTo>
                  <a:lnTo>
                    <a:pt x="55" y="55"/>
                  </a:lnTo>
                  <a:lnTo>
                    <a:pt x="85" y="55"/>
                  </a:lnTo>
                  <a:lnTo>
                    <a:pt x="85" y="55"/>
                  </a:lnTo>
                  <a:lnTo>
                    <a:pt x="87" y="54"/>
                  </a:lnTo>
                  <a:lnTo>
                    <a:pt x="89" y="54"/>
                  </a:lnTo>
                  <a:lnTo>
                    <a:pt x="90" y="51"/>
                  </a:lnTo>
                  <a:lnTo>
                    <a:pt x="90" y="50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38"/>
                  </a:lnTo>
                  <a:lnTo>
                    <a:pt x="89" y="37"/>
                  </a:lnTo>
                  <a:lnTo>
                    <a:pt x="87" y="35"/>
                  </a:lnTo>
                  <a:lnTo>
                    <a:pt x="85" y="35"/>
                  </a:lnTo>
                  <a:lnTo>
                    <a:pt x="85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698"/>
            </a:p>
          </p:txBody>
        </p:sp>
      </p:grpSp>
      <p:sp>
        <p:nvSpPr>
          <p:cNvPr id="19" name="Freeform 163">
            <a:extLst>
              <a:ext uri="{FF2B5EF4-FFF2-40B4-BE49-F238E27FC236}">
                <a16:creationId xmlns:a16="http://schemas.microsoft.com/office/drawing/2014/main" id="{37F916CB-5FE1-B247-B0E2-7DCC6CF8D56E}"/>
              </a:ext>
            </a:extLst>
          </p:cNvPr>
          <p:cNvSpPr>
            <a:spLocks noEditPoints="1"/>
          </p:cNvSpPr>
          <p:nvPr/>
        </p:nvSpPr>
        <p:spPr bwMode="auto">
          <a:xfrm>
            <a:off x="1608702" y="2390094"/>
            <a:ext cx="537716" cy="537710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A6A00C-BF5F-E94B-B99A-132A10D7AE23}"/>
              </a:ext>
            </a:extLst>
          </p:cNvPr>
          <p:cNvSpPr/>
          <p:nvPr/>
        </p:nvSpPr>
        <p:spPr>
          <a:xfrm>
            <a:off x="9916775" y="3580956"/>
            <a:ext cx="879226" cy="879226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:a16="http://schemas.microsoft.com/office/drawing/2014/main" id="{4BED4253-F3DD-364A-A0B1-843AE0CA4204}"/>
              </a:ext>
            </a:extLst>
          </p:cNvPr>
          <p:cNvSpPr>
            <a:spLocks/>
          </p:cNvSpPr>
          <p:nvPr/>
        </p:nvSpPr>
        <p:spPr bwMode="auto">
          <a:xfrm>
            <a:off x="10099477" y="2419282"/>
            <a:ext cx="513822" cy="500116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1BE98A-9B0F-B54E-99D2-3F25279A8F6E}"/>
              </a:ext>
            </a:extLst>
          </p:cNvPr>
          <p:cNvSpPr txBox="1"/>
          <p:nvPr/>
        </p:nvSpPr>
        <p:spPr>
          <a:xfrm>
            <a:off x="1188910" y="306971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Bulid</a:t>
            </a:r>
            <a:r>
              <a:rPr kumimoji="1" lang="en-US" altLang="zh-CN" dirty="0"/>
              <a:t> dataset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5844301-05D4-3E45-9F7F-F59E4C63F396}"/>
              </a:ext>
            </a:extLst>
          </p:cNvPr>
          <p:cNvSpPr txBox="1"/>
          <p:nvPr/>
        </p:nvSpPr>
        <p:spPr>
          <a:xfrm>
            <a:off x="3964656" y="306418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Preparation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BF308F-B1BA-A941-A2B3-A931379054E0}"/>
              </a:ext>
            </a:extLst>
          </p:cNvPr>
          <p:cNvSpPr txBox="1"/>
          <p:nvPr/>
        </p:nvSpPr>
        <p:spPr>
          <a:xfrm>
            <a:off x="6774707" y="30641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 realization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F89EDE-8CCB-1543-8C9F-F87885E1DAC3}"/>
              </a:ext>
            </a:extLst>
          </p:cNvPr>
          <p:cNvSpPr txBox="1"/>
          <p:nvPr/>
        </p:nvSpPr>
        <p:spPr>
          <a:xfrm>
            <a:off x="9966399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B6A8C25-3AF0-B145-890A-79CCDC674E7A}"/>
              </a:ext>
            </a:extLst>
          </p:cNvPr>
          <p:cNvCxnSpPr/>
          <p:nvPr/>
        </p:nvCxnSpPr>
        <p:spPr>
          <a:xfrm>
            <a:off x="5559959" y="4014007"/>
            <a:ext cx="109993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9FF56A8-6C31-FE47-9A8D-04D8319553BA}"/>
              </a:ext>
            </a:extLst>
          </p:cNvPr>
          <p:cNvCxnSpPr/>
          <p:nvPr/>
        </p:nvCxnSpPr>
        <p:spPr>
          <a:xfrm>
            <a:off x="2698732" y="4000755"/>
            <a:ext cx="109993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DEBF7C0-D267-8545-8CFD-56A388EF718F}"/>
              </a:ext>
            </a:extLst>
          </p:cNvPr>
          <p:cNvCxnSpPr/>
          <p:nvPr/>
        </p:nvCxnSpPr>
        <p:spPr>
          <a:xfrm>
            <a:off x="8490864" y="4014007"/>
            <a:ext cx="109993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6D22704-6F95-8F4F-9EE3-F4C3227FDB87}"/>
              </a:ext>
            </a:extLst>
          </p:cNvPr>
          <p:cNvSpPr txBox="1"/>
          <p:nvPr/>
        </p:nvSpPr>
        <p:spPr>
          <a:xfrm>
            <a:off x="605351" y="4815763"/>
            <a:ext cx="25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根据自己的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bilibili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账号提取推荐视频中的截图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EEF3300-64F6-5343-9248-8BCF27DCB5A7}"/>
              </a:ext>
            </a:extLst>
          </p:cNvPr>
          <p:cNvSpPr txBox="1"/>
          <p:nvPr/>
        </p:nvSpPr>
        <p:spPr>
          <a:xfrm>
            <a:off x="3381097" y="4830945"/>
            <a:ext cx="25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论文学习、代码学习。开始尝试写模型。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7C2810D-79E5-A948-BFA6-D15BBBC3A38A}"/>
              </a:ext>
            </a:extLst>
          </p:cNvPr>
          <p:cNvSpPr txBox="1"/>
          <p:nvPr/>
        </p:nvSpPr>
        <p:spPr>
          <a:xfrm>
            <a:off x="6330128" y="4809136"/>
            <a:ext cx="2544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训练模型、调参，保存模型，模型对比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320D6B-D1DE-9249-9368-BDA098762CC5}"/>
              </a:ext>
            </a:extLst>
          </p:cNvPr>
          <p:cNvSpPr txBox="1"/>
          <p:nvPr/>
        </p:nvSpPr>
        <p:spPr>
          <a:xfrm>
            <a:off x="9084179" y="4815763"/>
            <a:ext cx="2544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数据库构建网页，网页包括登陆注册页、图片提取以及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生成页</a:t>
            </a:r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30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433203" y="378150"/>
            <a:ext cx="3914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图片提交生成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caption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功能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7B21D7-8782-4430-A9FB-FC5CB0F58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r="10051"/>
          <a:stretch/>
        </p:blipFill>
        <p:spPr>
          <a:xfrm>
            <a:off x="321546" y="1157078"/>
            <a:ext cx="6672107" cy="333798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7E3D8B-0C4A-4B0F-8C26-D5A2E7A1B586}"/>
              </a:ext>
            </a:extLst>
          </p:cNvPr>
          <p:cNvSpPr txBox="1"/>
          <p:nvPr/>
        </p:nvSpPr>
        <p:spPr>
          <a:xfrm>
            <a:off x="7646796" y="1453618"/>
            <a:ext cx="3446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用户通过提交图片文件，生成对该图片的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caption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0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243315-336C-244A-8B9A-5F43BB25DD5D}"/>
              </a:ext>
            </a:extLst>
          </p:cNvPr>
          <p:cNvSpPr txBox="1"/>
          <p:nvPr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62BBC9-B64C-214A-AF11-91D4DAC39F98}"/>
              </a:ext>
            </a:extLst>
          </p:cNvPr>
          <p:cNvSpPr txBox="1"/>
          <p:nvPr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BFA972-0A45-E945-A42C-6E561229B8D3}"/>
              </a:ext>
            </a:extLst>
          </p:cNvPr>
          <p:cNvSpPr/>
          <p:nvPr/>
        </p:nvSpPr>
        <p:spPr>
          <a:xfrm>
            <a:off x="11728342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D534C-B836-4843-A143-44B98826A538}"/>
              </a:ext>
            </a:extLst>
          </p:cNvPr>
          <p:cNvSpPr/>
          <p:nvPr/>
        </p:nvSpPr>
        <p:spPr>
          <a:xfrm>
            <a:off x="0" y="1931831"/>
            <a:ext cx="6825803" cy="346441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C38C0A-8EA1-494C-9B92-707BBDABF1A7}"/>
              </a:ext>
            </a:extLst>
          </p:cNvPr>
          <p:cNvSpPr txBox="1"/>
          <p:nvPr/>
        </p:nvSpPr>
        <p:spPr>
          <a:xfrm>
            <a:off x="7237926" y="2916052"/>
            <a:ext cx="4537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Build my own dataset </a:t>
            </a: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by using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bilibili</a:t>
            </a:r>
            <a:endParaRPr lang="en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88DDF-7737-2942-9B35-4E9428BFD148}"/>
              </a:ext>
            </a:extLst>
          </p:cNvPr>
          <p:cNvSpPr txBox="1"/>
          <p:nvPr/>
        </p:nvSpPr>
        <p:spPr>
          <a:xfrm>
            <a:off x="7263683" y="171289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rgbClr val="C00000"/>
                </a:solidFill>
                <a:latin typeface="+mj-lt"/>
              </a:rPr>
              <a:t>01</a:t>
            </a:r>
            <a:endParaRPr kumimoji="1" lang="zh-CN" altLang="en-US" sz="6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78DB8-8928-A045-BBD3-C0B3813624B4}"/>
              </a:ext>
            </a:extLst>
          </p:cNvPr>
          <p:cNvSpPr txBox="1"/>
          <p:nvPr/>
        </p:nvSpPr>
        <p:spPr>
          <a:xfrm>
            <a:off x="7302319" y="2533518"/>
            <a:ext cx="106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>
                <a:solidFill>
                  <a:srgbClr val="C00000"/>
                </a:solidFill>
              </a:rPr>
              <a:t>PART</a:t>
            </a:r>
            <a:endParaRPr kumimoji="1" lang="zh-CN" altLang="en-US" sz="1600">
              <a:solidFill>
                <a:srgbClr val="C00000"/>
              </a:solidFill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D4F3F86-F375-2D47-BC5E-F2FF5AEB3840}"/>
              </a:ext>
            </a:extLst>
          </p:cNvPr>
          <p:cNvCxnSpPr/>
          <p:nvPr/>
        </p:nvCxnSpPr>
        <p:spPr>
          <a:xfrm>
            <a:off x="3528811" y="5576552"/>
            <a:ext cx="37091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1F7F8AD-7F66-6648-AFA2-44D0E086E3BD}"/>
              </a:ext>
            </a:extLst>
          </p:cNvPr>
          <p:cNvCxnSpPr>
            <a:cxnSpLocks/>
          </p:cNvCxnSpPr>
          <p:nvPr/>
        </p:nvCxnSpPr>
        <p:spPr>
          <a:xfrm flipV="1">
            <a:off x="6999669" y="1687133"/>
            <a:ext cx="0" cy="4069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3960672" y="568944"/>
            <a:ext cx="427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Some images of dataset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724786-934C-6C43-AAAC-240570221445}"/>
              </a:ext>
            </a:extLst>
          </p:cNvPr>
          <p:cNvSpPr txBox="1"/>
          <p:nvPr/>
        </p:nvSpPr>
        <p:spPr>
          <a:xfrm>
            <a:off x="1056069" y="5546206"/>
            <a:ext cx="408260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 holding a soccer ball with a picture of a man.</a:t>
            </a:r>
            <a:endParaRPr lang="en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4CC269-6514-B347-B01B-28608512776E}"/>
              </a:ext>
            </a:extLst>
          </p:cNvPr>
          <p:cNvSpPr txBox="1"/>
          <p:nvPr/>
        </p:nvSpPr>
        <p:spPr>
          <a:xfrm>
            <a:off x="7110665" y="5467558"/>
            <a:ext cx="4082604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 is laughing.</a:t>
            </a:r>
            <a:endParaRPr lang="en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C93780-E213-E341-84FC-54EFC5CCE1D9}"/>
              </a:ext>
            </a:extLst>
          </p:cNvPr>
          <p:cNvGrpSpPr/>
          <p:nvPr/>
        </p:nvGrpSpPr>
        <p:grpSpPr>
          <a:xfrm>
            <a:off x="836044" y="1249250"/>
            <a:ext cx="1182727" cy="1182727"/>
            <a:chOff x="836044" y="1249250"/>
            <a:chExt cx="1182727" cy="1182727"/>
          </a:xfrm>
        </p:grpSpPr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7CF68F0-A57C-1345-AB1B-A48824DA4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069" y="1249250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983DB20B-2CDE-ED4B-BA10-CD848BC3E23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27408" y="860739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8B341F-8A11-D446-893A-44F5B9E3295F}"/>
              </a:ext>
            </a:extLst>
          </p:cNvPr>
          <p:cNvGrpSpPr/>
          <p:nvPr/>
        </p:nvGrpSpPr>
        <p:grpSpPr>
          <a:xfrm rot="10800000">
            <a:off x="10222597" y="4450191"/>
            <a:ext cx="1182727" cy="1182727"/>
            <a:chOff x="5560445" y="1333504"/>
            <a:chExt cx="1182727" cy="1182727"/>
          </a:xfrm>
        </p:grpSpPr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62B8830B-12A5-BB46-8843-14CF1368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470" y="1333504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B7EA6A66-2B12-644E-BD90-5FD219B5AB5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51809" y="944993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49ECA41-B1B1-BF4F-9D95-670D69F90FC6}"/>
              </a:ext>
            </a:extLst>
          </p:cNvPr>
          <p:cNvCxnSpPr/>
          <p:nvPr/>
        </p:nvCxnSpPr>
        <p:spPr>
          <a:xfrm>
            <a:off x="5420139" y="1114862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28F943-EA0B-495D-A85C-7ABD2362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68" y="1452103"/>
            <a:ext cx="4144044" cy="38460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76A4AC-AD6D-4B5D-ACE4-65B7DDEC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10" y="1427934"/>
            <a:ext cx="3855889" cy="38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055249" y="550237"/>
            <a:ext cx="4081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I</a:t>
            </a:r>
            <a:r>
              <a:rPr lang="e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ntroduction of dataset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52C8B1-AE26-5E48-A6DD-3EF3A7F111B0}"/>
              </a:ext>
            </a:extLst>
          </p:cNvPr>
          <p:cNvSpPr txBox="1"/>
          <p:nvPr/>
        </p:nvSpPr>
        <p:spPr>
          <a:xfrm>
            <a:off x="1145054" y="1776037"/>
            <a:ext cx="3503148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数据集对给定的每一张图片有一句话的英文描述。</a:t>
            </a:r>
            <a:endParaRPr lang="en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52D8FB-AB26-AB45-9CDE-796A26F9FAAD}"/>
              </a:ext>
            </a:extLst>
          </p:cNvPr>
          <p:cNvSpPr/>
          <p:nvPr/>
        </p:nvSpPr>
        <p:spPr>
          <a:xfrm>
            <a:off x="303914" y="1667328"/>
            <a:ext cx="553792" cy="553792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solidFill>
                  <a:srgbClr val="C00000"/>
                </a:solidFill>
              </a:rPr>
              <a:t>1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22F477-F169-854B-ABF9-A34FE6C88FFD}"/>
              </a:ext>
            </a:extLst>
          </p:cNvPr>
          <p:cNvSpPr txBox="1"/>
          <p:nvPr/>
        </p:nvSpPr>
        <p:spPr>
          <a:xfrm>
            <a:off x="1205280" y="2679221"/>
            <a:ext cx="3382696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数据集包含</a:t>
            </a:r>
            <a:r>
              <a:rPr lang="en-US" altLang="zh-CN" sz="1200" dirty="0"/>
              <a:t>500</a:t>
            </a:r>
            <a:r>
              <a:rPr lang="zh-CN" altLang="en-US" sz="1200" dirty="0"/>
              <a:t>张图片，</a:t>
            </a:r>
            <a:r>
              <a:rPr lang="en-US" altLang="zh-CN" sz="1200" dirty="0"/>
              <a:t>500</a:t>
            </a:r>
            <a:r>
              <a:rPr lang="zh-CN" altLang="en-US" sz="1200" dirty="0"/>
              <a:t>句英文描述。</a:t>
            </a:r>
            <a:endParaRPr lang="en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34F1E3-C63C-8E4B-9214-7298975A6930}"/>
              </a:ext>
            </a:extLst>
          </p:cNvPr>
          <p:cNvSpPr/>
          <p:nvPr/>
        </p:nvSpPr>
        <p:spPr>
          <a:xfrm>
            <a:off x="303914" y="2708370"/>
            <a:ext cx="553792" cy="553792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solidFill>
                  <a:srgbClr val="C00000"/>
                </a:solidFill>
              </a:rPr>
              <a:t>2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525B12-B1DF-A148-8D9D-7971A945DB2B}"/>
              </a:ext>
            </a:extLst>
          </p:cNvPr>
          <p:cNvSpPr txBox="1"/>
          <p:nvPr/>
        </p:nvSpPr>
        <p:spPr>
          <a:xfrm>
            <a:off x="1145054" y="3842406"/>
            <a:ext cx="3382696" cy="116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爬取视频，然后取出视频数据中的一帧，由于时间原因，所以数据集较小。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/>
              <a:t>python</a:t>
            </a:r>
            <a:r>
              <a:rPr lang="zh-CN" altLang="en-US" sz="1200" b="1" dirty="0"/>
              <a:t>环境</a:t>
            </a:r>
            <a:r>
              <a:rPr lang="zh-CN" altLang="en-US" sz="1200" dirty="0"/>
              <a:t>：</a:t>
            </a:r>
            <a:r>
              <a:rPr lang="en-US" altLang="zh-CN" sz="1200" dirty="0"/>
              <a:t>python-3.8.0 </a:t>
            </a:r>
            <a:r>
              <a:rPr lang="zh-CN" altLang="en-US" sz="1200" b="1" dirty="0"/>
              <a:t>依赖的包</a:t>
            </a:r>
            <a:r>
              <a:rPr lang="zh-CN" altLang="en-US" sz="1200" dirty="0"/>
              <a:t>： </a:t>
            </a:r>
            <a:r>
              <a:rPr lang="en-US" altLang="zh-CN" sz="1200" dirty="0" err="1"/>
              <a:t>shutil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os</a:t>
            </a:r>
            <a:r>
              <a:rPr lang="zh-CN" altLang="en-US" sz="1200" dirty="0"/>
              <a:t>，</a:t>
            </a:r>
            <a:r>
              <a:rPr lang="en-US" altLang="zh-CN" sz="1200" dirty="0"/>
              <a:t>re</a:t>
            </a:r>
            <a:r>
              <a:rPr lang="zh-CN" altLang="en-US" sz="1200" dirty="0"/>
              <a:t>，</a:t>
            </a:r>
            <a:r>
              <a:rPr lang="en-US" altLang="zh-CN" sz="1200" dirty="0"/>
              <a:t>json</a:t>
            </a:r>
            <a:r>
              <a:rPr lang="zh-CN" altLang="en-US" sz="1200" dirty="0"/>
              <a:t>，</a:t>
            </a:r>
            <a:r>
              <a:rPr lang="en-US" altLang="zh-CN" sz="1200" dirty="0"/>
              <a:t>choice</a:t>
            </a:r>
            <a:r>
              <a:rPr lang="zh-CN" altLang="en-US" sz="1200" dirty="0"/>
              <a:t>，</a:t>
            </a:r>
            <a:r>
              <a:rPr lang="en-US" altLang="zh-CN" sz="1200" dirty="0"/>
              <a:t>requests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lxml</a:t>
            </a:r>
            <a:endParaRPr lang="en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8C629CA-642B-5347-8955-C49FE0855526}"/>
              </a:ext>
            </a:extLst>
          </p:cNvPr>
          <p:cNvSpPr/>
          <p:nvPr/>
        </p:nvSpPr>
        <p:spPr>
          <a:xfrm>
            <a:off x="303914" y="3749412"/>
            <a:ext cx="553792" cy="553792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>
                <a:solidFill>
                  <a:srgbClr val="C00000"/>
                </a:solidFill>
              </a:rPr>
              <a:t>3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F142BBF9-A9E4-0D4E-BBEB-D40C97EDC902}"/>
              </a:ext>
            </a:extLst>
          </p:cNvPr>
          <p:cNvCxnSpPr/>
          <p:nvPr/>
        </p:nvCxnSpPr>
        <p:spPr>
          <a:xfrm>
            <a:off x="5420139" y="1114862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A8EAD4-1B7D-4A84-8E27-05699908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8" y="1198184"/>
            <a:ext cx="5608129" cy="47901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57D903-DC6B-492F-8595-2A055C01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28" y="1254871"/>
            <a:ext cx="3153520" cy="52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6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243315-336C-244A-8B9A-5F43BB25DD5D}"/>
              </a:ext>
            </a:extLst>
          </p:cNvPr>
          <p:cNvSpPr txBox="1"/>
          <p:nvPr/>
        </p:nvSpPr>
        <p:spPr>
          <a:xfrm>
            <a:off x="344557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“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62BBC9-B64C-214A-AF11-91D4DAC39F98}"/>
              </a:ext>
            </a:extLst>
          </p:cNvPr>
          <p:cNvSpPr txBox="1"/>
          <p:nvPr/>
        </p:nvSpPr>
        <p:spPr>
          <a:xfrm>
            <a:off x="11500128" y="23540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>
                <a:solidFill>
                  <a:srgbClr val="C00000"/>
                </a:solidFill>
                <a:latin typeface="+mj-lt"/>
              </a:rPr>
              <a:t>”</a:t>
            </a:r>
            <a:endParaRPr kumimoji="1" lang="zh-CN" altLang="en-US" sz="3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BFA972-0A45-E945-A42C-6E561229B8D3}"/>
              </a:ext>
            </a:extLst>
          </p:cNvPr>
          <p:cNvSpPr/>
          <p:nvPr/>
        </p:nvSpPr>
        <p:spPr>
          <a:xfrm>
            <a:off x="11728342" y="6470571"/>
            <a:ext cx="142264" cy="142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D534C-B836-4843-A143-44B98826A538}"/>
              </a:ext>
            </a:extLst>
          </p:cNvPr>
          <p:cNvSpPr/>
          <p:nvPr/>
        </p:nvSpPr>
        <p:spPr>
          <a:xfrm>
            <a:off x="0" y="1931831"/>
            <a:ext cx="6825803" cy="3464417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C38C0A-8EA1-494C-9B92-707BBDABF1A7}"/>
              </a:ext>
            </a:extLst>
          </p:cNvPr>
          <p:cNvSpPr txBox="1"/>
          <p:nvPr/>
        </p:nvSpPr>
        <p:spPr>
          <a:xfrm>
            <a:off x="7237926" y="3000202"/>
            <a:ext cx="32848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Preparation</a:t>
            </a:r>
            <a:r>
              <a:rPr kumimoji="1" lang="zh-CN" altLang="en-US" sz="2800" dirty="0"/>
              <a:t>：</a:t>
            </a:r>
            <a:endParaRPr kumimoji="1" lang="en-US" altLang="zh-CN" sz="2800" dirty="0"/>
          </a:p>
          <a:p>
            <a:r>
              <a:rPr kumimoji="1" lang="en-US" altLang="zh-CN" sz="2800" dirty="0"/>
              <a:t>articles and models</a:t>
            </a:r>
            <a:endParaRPr kumimoji="1"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988DDF-7737-2942-9B35-4E9428BFD148}"/>
              </a:ext>
            </a:extLst>
          </p:cNvPr>
          <p:cNvSpPr txBox="1"/>
          <p:nvPr/>
        </p:nvSpPr>
        <p:spPr>
          <a:xfrm>
            <a:off x="7263683" y="1712890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solidFill>
                  <a:srgbClr val="C00000"/>
                </a:solidFill>
                <a:latin typeface="+mj-lt"/>
              </a:rPr>
              <a:t>02</a:t>
            </a:r>
            <a:endParaRPr kumimoji="1" lang="zh-CN" altLang="en-US" sz="60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C78DB8-8928-A045-BBD3-C0B3813624B4}"/>
              </a:ext>
            </a:extLst>
          </p:cNvPr>
          <p:cNvSpPr txBox="1"/>
          <p:nvPr/>
        </p:nvSpPr>
        <p:spPr>
          <a:xfrm>
            <a:off x="7302319" y="2533518"/>
            <a:ext cx="106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>
                <a:solidFill>
                  <a:srgbClr val="C00000"/>
                </a:solidFill>
              </a:rPr>
              <a:t>PART</a:t>
            </a:r>
            <a:endParaRPr kumimoji="1" lang="zh-CN" altLang="en-US" sz="1600">
              <a:solidFill>
                <a:srgbClr val="C00000"/>
              </a:solidFill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6AF77C2-E4F3-0B46-A343-53F0A674CE0F}"/>
              </a:ext>
            </a:extLst>
          </p:cNvPr>
          <p:cNvCxnSpPr/>
          <p:nvPr/>
        </p:nvCxnSpPr>
        <p:spPr>
          <a:xfrm>
            <a:off x="3528811" y="5576552"/>
            <a:ext cx="37091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D91329A-FD4F-A34D-99E7-058A11411E9A}"/>
              </a:ext>
            </a:extLst>
          </p:cNvPr>
          <p:cNvCxnSpPr>
            <a:cxnSpLocks/>
          </p:cNvCxnSpPr>
          <p:nvPr/>
        </p:nvCxnSpPr>
        <p:spPr>
          <a:xfrm flipV="1">
            <a:off x="6999669" y="1687133"/>
            <a:ext cx="0" cy="40697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4967261" y="403046"/>
            <a:ext cx="225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PingFang SC" panose="020B0400000000000000" pitchFamily="34" charset="-122"/>
              </a:rPr>
              <a:t>Introduction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4178DA-27A6-3741-9D04-6FE0D15E07E3}"/>
              </a:ext>
            </a:extLst>
          </p:cNvPr>
          <p:cNvSpPr/>
          <p:nvPr/>
        </p:nvSpPr>
        <p:spPr>
          <a:xfrm>
            <a:off x="828675" y="1785938"/>
            <a:ext cx="3143250" cy="41719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A9747C-C62E-824D-B613-9D28F6EEE59E}"/>
              </a:ext>
            </a:extLst>
          </p:cNvPr>
          <p:cNvSpPr/>
          <p:nvPr/>
        </p:nvSpPr>
        <p:spPr>
          <a:xfrm>
            <a:off x="4889679" y="1929175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PLEASE ENTER THE TITLE HERE</a:t>
            </a:r>
          </a:p>
          <a:p>
            <a:endParaRPr lang="en" altLang="zh-CN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  <a:p>
            <a:r>
              <a:rPr lang="zh-CN" altLang="zh-CN" dirty="0"/>
              <a:t>图像描述（</a:t>
            </a:r>
            <a:r>
              <a:rPr lang="en-US" altLang="zh-CN" dirty="0"/>
              <a:t>Image-Captioning</a:t>
            </a:r>
            <a:r>
              <a:rPr lang="zh-CN" altLang="zh-CN" dirty="0"/>
              <a:t>）问题融合了计算机视觉与自然语言处理两个方向，对图片输出一句话的描述。描述句子要求符合自然语言习惯，点明图像中的重要信息，涵盖主要人物、场景、动作等内容。</a:t>
            </a:r>
            <a:endParaRPr lang="en" altLang="zh-CN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ea typeface="PingFang SC" panose="020B0400000000000000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1D9D706-1CB0-9240-A8A9-48929E8B1EE5}"/>
              </a:ext>
            </a:extLst>
          </p:cNvPr>
          <p:cNvGrpSpPr/>
          <p:nvPr/>
        </p:nvGrpSpPr>
        <p:grpSpPr>
          <a:xfrm rot="5400000">
            <a:off x="3100580" y="1423657"/>
            <a:ext cx="1182727" cy="1182727"/>
            <a:chOff x="5560445" y="1333504"/>
            <a:chExt cx="1182727" cy="1182727"/>
          </a:xfrm>
        </p:grpSpPr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DBD6EA00-1DDF-4A4F-8537-E0ED7BBE7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0470" y="1333504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B5F38C41-D0F1-2F4C-A784-78A32EC1F25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51809" y="944993"/>
              <a:ext cx="0" cy="11827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F126B6BD-32F1-0445-B76B-906AFCA9927F}"/>
              </a:ext>
            </a:extLst>
          </p:cNvPr>
          <p:cNvCxnSpPr/>
          <p:nvPr/>
        </p:nvCxnSpPr>
        <p:spPr>
          <a:xfrm>
            <a:off x="5420139" y="889394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3D2BCC7-DB45-4BF8-BB90-4BB65CADF209}"/>
              </a:ext>
            </a:extLst>
          </p:cNvPr>
          <p:cNvSpPr txBox="1"/>
          <p:nvPr/>
        </p:nvSpPr>
        <p:spPr>
          <a:xfrm>
            <a:off x="4785528" y="4029390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用简单的话就是说，输入给模型一张图像，模型输出是一句能够描述图像场景的文本句子。比如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边那张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鸟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的图片，模型就会输出 </a:t>
            </a: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“a bird flying over a body of water.”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至于是中文的还是英文的，就取决于手头的数据集了。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F0D80-39F3-45FE-A45C-CE48ABE41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08" y="2775560"/>
            <a:ext cx="3212984" cy="19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5287707" y="392998"/>
            <a:ext cx="6036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models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64637A5-8032-6043-89C6-652A23C7A7C4}"/>
              </a:ext>
            </a:extLst>
          </p:cNvPr>
          <p:cNvSpPr/>
          <p:nvPr/>
        </p:nvSpPr>
        <p:spPr>
          <a:xfrm>
            <a:off x="227931" y="1213673"/>
            <a:ext cx="2688767" cy="3646488"/>
          </a:xfrm>
          <a:prstGeom prst="roundRect">
            <a:avLst>
              <a:gd name="adj" fmla="val 725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Shape 532">
            <a:extLst>
              <a:ext uri="{FF2B5EF4-FFF2-40B4-BE49-F238E27FC236}">
                <a16:creationId xmlns:a16="http://schemas.microsoft.com/office/drawing/2014/main" id="{8F8160B2-1A36-2D44-ACF8-8ABADA81317C}"/>
              </a:ext>
            </a:extLst>
          </p:cNvPr>
          <p:cNvSpPr/>
          <p:nvPr/>
        </p:nvSpPr>
        <p:spPr>
          <a:xfrm>
            <a:off x="1333611" y="1625908"/>
            <a:ext cx="1351966" cy="514400"/>
          </a:xfrm>
          <a:prstGeom prst="roundRect">
            <a:avLst>
              <a:gd name="adj" fmla="val 50000"/>
            </a:avLst>
          </a:prstGeom>
          <a:solidFill>
            <a:srgbClr val="F7F6F8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 sz="320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000">
              <a:latin typeface="Century Gothic" panose="020B0502020202020204" pitchFamily="34" charset="0"/>
            </a:endParaRPr>
          </a:p>
        </p:txBody>
      </p:sp>
      <p:sp>
        <p:nvSpPr>
          <p:cNvPr id="10" name="Shape 533">
            <a:extLst>
              <a:ext uri="{FF2B5EF4-FFF2-40B4-BE49-F238E27FC236}">
                <a16:creationId xmlns:a16="http://schemas.microsoft.com/office/drawing/2014/main" id="{61235514-664C-6746-B072-81D156105D6C}"/>
              </a:ext>
            </a:extLst>
          </p:cNvPr>
          <p:cNvSpPr/>
          <p:nvPr/>
        </p:nvSpPr>
        <p:spPr>
          <a:xfrm>
            <a:off x="743000" y="1625908"/>
            <a:ext cx="1507969" cy="5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/>
              <a:t>CNN+LSTM</a:t>
            </a:r>
            <a:endParaRPr lang="zh-CN" altLang="zh-CN"/>
          </a:p>
        </p:txBody>
      </p:sp>
      <p:sp>
        <p:nvSpPr>
          <p:cNvPr id="11" name="Shape 534">
            <a:extLst>
              <a:ext uri="{FF2B5EF4-FFF2-40B4-BE49-F238E27FC236}">
                <a16:creationId xmlns:a16="http://schemas.microsoft.com/office/drawing/2014/main" id="{9B731413-7698-0E4B-94A8-714C568A928B}"/>
              </a:ext>
            </a:extLst>
          </p:cNvPr>
          <p:cNvSpPr/>
          <p:nvPr/>
        </p:nvSpPr>
        <p:spPr>
          <a:xfrm>
            <a:off x="1082052" y="1677923"/>
            <a:ext cx="788677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2000" dirty="0">
              <a:latin typeface="+mj-lt"/>
            </a:endParaRPr>
          </a:p>
        </p:txBody>
      </p:sp>
      <p:sp>
        <p:nvSpPr>
          <p:cNvPr id="15" name="Shape 286">
            <a:extLst>
              <a:ext uri="{FF2B5EF4-FFF2-40B4-BE49-F238E27FC236}">
                <a16:creationId xmlns:a16="http://schemas.microsoft.com/office/drawing/2014/main" id="{0DB0214B-6BC1-8B49-9DF2-94708A375155}"/>
              </a:ext>
            </a:extLst>
          </p:cNvPr>
          <p:cNvSpPr/>
          <p:nvPr/>
        </p:nvSpPr>
        <p:spPr>
          <a:xfrm>
            <a:off x="1183456" y="3565986"/>
            <a:ext cx="10675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29CBE5-F336-154C-ABDB-342D832493F2}"/>
              </a:ext>
            </a:extLst>
          </p:cNvPr>
          <p:cNvSpPr txBox="1"/>
          <p:nvPr/>
        </p:nvSpPr>
        <p:spPr>
          <a:xfrm>
            <a:off x="238083" y="2619534"/>
            <a:ext cx="260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Show and Tell: A Neural Image Caption Generator</a:t>
            </a:r>
            <a:endParaRPr lang="en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13813C5-38C3-6342-90E0-A20AF2E678FB}"/>
              </a:ext>
            </a:extLst>
          </p:cNvPr>
          <p:cNvCxnSpPr/>
          <p:nvPr/>
        </p:nvCxnSpPr>
        <p:spPr>
          <a:xfrm>
            <a:off x="5420139" y="901920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56C9820-E540-43D4-AAAB-8A3348B4B6CD}"/>
                  </a:ext>
                </a:extLst>
              </p:cNvPr>
              <p:cNvSpPr txBox="1"/>
              <p:nvPr/>
            </p:nvSpPr>
            <p:spPr>
              <a:xfrm>
                <a:off x="3206494" y="1322814"/>
                <a:ext cx="3648972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图片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image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CNN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提取图像特征，最后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CNN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的输出变量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𝑐h𝑎𝑛𝑛𝑒𝑙𝑠</m:t>
                    </m:r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，这里取名为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是因为模型的输入是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……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……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代表的是描述语句，就是文章开头那张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鸟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的描述文本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“a bird flying over a body of water.”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。这里有个问题，就是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接收的输入是一个一维向量，那么就得把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在高和宽的维度上做个均值处理，使它变为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𝑐h𝑎𝑛𝑛𝑒𝑙𝑠</m:t>
                    </m:r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的大小，</a:t>
                </a:r>
                <a:r>
                  <a:rPr lang="zh-CN" altLang="zh-CN" sz="1800" b="1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它的物理意义表示图像的全局信息特征（由于是全局特征后面的论文使用注意力机制观察局部特征）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，把全局信息特征再送入到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LSTM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中。</a:t>
                </a:r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56C9820-E540-43D4-AAAB-8A3348B4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94" y="1322814"/>
                <a:ext cx="3648972" cy="4801314"/>
              </a:xfrm>
              <a:prstGeom prst="rect">
                <a:avLst/>
              </a:prstGeom>
              <a:blipFill>
                <a:blip r:embed="rId4"/>
                <a:stretch>
                  <a:fillRect l="-1336" t="-1142" r="-7346" b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3AE61CF5-8264-477E-B39C-190D7934BF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59" y="1213673"/>
            <a:ext cx="5274310" cy="4025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634568-1658-E34C-A2D2-5DF1B0EBAC49}"/>
              </a:ext>
            </a:extLst>
          </p:cNvPr>
          <p:cNvSpPr/>
          <p:nvPr/>
        </p:nvSpPr>
        <p:spPr>
          <a:xfrm>
            <a:off x="5287707" y="392998"/>
            <a:ext cx="6036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PingFang SC" panose="020B0400000000000000" pitchFamily="34" charset="-122"/>
              </a:rPr>
              <a:t>models</a:t>
            </a:r>
            <a:endParaRPr lang="en" altLang="zh-CN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64637A5-8032-6043-89C6-652A23C7A7C4}"/>
              </a:ext>
            </a:extLst>
          </p:cNvPr>
          <p:cNvSpPr/>
          <p:nvPr/>
        </p:nvSpPr>
        <p:spPr>
          <a:xfrm>
            <a:off x="227931" y="1213673"/>
            <a:ext cx="2688767" cy="3646488"/>
          </a:xfrm>
          <a:prstGeom prst="roundRect">
            <a:avLst>
              <a:gd name="adj" fmla="val 725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Shape 532">
            <a:extLst>
              <a:ext uri="{FF2B5EF4-FFF2-40B4-BE49-F238E27FC236}">
                <a16:creationId xmlns:a16="http://schemas.microsoft.com/office/drawing/2014/main" id="{8F8160B2-1A36-2D44-ACF8-8ABADA81317C}"/>
              </a:ext>
            </a:extLst>
          </p:cNvPr>
          <p:cNvSpPr/>
          <p:nvPr/>
        </p:nvSpPr>
        <p:spPr>
          <a:xfrm>
            <a:off x="1333611" y="1625908"/>
            <a:ext cx="1351966" cy="514400"/>
          </a:xfrm>
          <a:prstGeom prst="roundRect">
            <a:avLst>
              <a:gd name="adj" fmla="val 50000"/>
            </a:avLst>
          </a:prstGeom>
          <a:solidFill>
            <a:srgbClr val="F7F6F8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 sz="320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000">
              <a:latin typeface="Century Gothic" panose="020B0502020202020204" pitchFamily="34" charset="0"/>
            </a:endParaRPr>
          </a:p>
        </p:txBody>
      </p:sp>
      <p:sp>
        <p:nvSpPr>
          <p:cNvPr id="10" name="Shape 533">
            <a:extLst>
              <a:ext uri="{FF2B5EF4-FFF2-40B4-BE49-F238E27FC236}">
                <a16:creationId xmlns:a16="http://schemas.microsoft.com/office/drawing/2014/main" id="{61235514-664C-6746-B072-81D156105D6C}"/>
              </a:ext>
            </a:extLst>
          </p:cNvPr>
          <p:cNvSpPr/>
          <p:nvPr/>
        </p:nvSpPr>
        <p:spPr>
          <a:xfrm>
            <a:off x="743000" y="1625908"/>
            <a:ext cx="1507969" cy="5144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altLang="zh-CN" dirty="0" err="1"/>
              <a:t>CNN+LSTM+attention</a:t>
            </a:r>
            <a:endParaRPr lang="zh-CN" altLang="zh-CN" dirty="0"/>
          </a:p>
        </p:txBody>
      </p:sp>
      <p:sp>
        <p:nvSpPr>
          <p:cNvPr id="11" name="Shape 534">
            <a:extLst>
              <a:ext uri="{FF2B5EF4-FFF2-40B4-BE49-F238E27FC236}">
                <a16:creationId xmlns:a16="http://schemas.microsoft.com/office/drawing/2014/main" id="{9B731413-7698-0E4B-94A8-714C568A928B}"/>
              </a:ext>
            </a:extLst>
          </p:cNvPr>
          <p:cNvSpPr/>
          <p:nvPr/>
        </p:nvSpPr>
        <p:spPr>
          <a:xfrm>
            <a:off x="1082052" y="1677923"/>
            <a:ext cx="788677" cy="4103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endParaRPr sz="2000" dirty="0">
              <a:latin typeface="+mj-lt"/>
            </a:endParaRPr>
          </a:p>
        </p:txBody>
      </p:sp>
      <p:sp>
        <p:nvSpPr>
          <p:cNvPr id="15" name="Shape 286">
            <a:extLst>
              <a:ext uri="{FF2B5EF4-FFF2-40B4-BE49-F238E27FC236}">
                <a16:creationId xmlns:a16="http://schemas.microsoft.com/office/drawing/2014/main" id="{0DB0214B-6BC1-8B49-9DF2-94708A375155}"/>
              </a:ext>
            </a:extLst>
          </p:cNvPr>
          <p:cNvSpPr/>
          <p:nvPr/>
        </p:nvSpPr>
        <p:spPr>
          <a:xfrm>
            <a:off x="1183456" y="3565986"/>
            <a:ext cx="10675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29CBE5-F336-154C-ABDB-342D832493F2}"/>
              </a:ext>
            </a:extLst>
          </p:cNvPr>
          <p:cNvSpPr txBox="1"/>
          <p:nvPr/>
        </p:nvSpPr>
        <p:spPr>
          <a:xfrm>
            <a:off x="238083" y="2619534"/>
            <a:ext cx="2604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Show, Attend and Tell: Neural Image Caption Generation with Visual Attention</a:t>
            </a:r>
            <a:endParaRPr lang="en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13813C5-38C3-6342-90E0-A20AF2E678FB}"/>
              </a:ext>
            </a:extLst>
          </p:cNvPr>
          <p:cNvCxnSpPr/>
          <p:nvPr/>
        </p:nvCxnSpPr>
        <p:spPr>
          <a:xfrm>
            <a:off x="5420139" y="901920"/>
            <a:ext cx="149749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69" y="58116"/>
            <a:ext cx="935000" cy="935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56C9820-E540-43D4-AAAB-8A3348B4B6CD}"/>
              </a:ext>
            </a:extLst>
          </p:cNvPr>
          <p:cNvSpPr txBox="1"/>
          <p:nvPr/>
        </p:nvSpPr>
        <p:spPr>
          <a:xfrm>
            <a:off x="3206494" y="1322814"/>
            <a:ext cx="36489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这个论文是在之前说那篇 </a:t>
            </a:r>
            <a:r>
              <a:rPr lang="en-US" altLang="zh-CN" b="1" dirty="0"/>
              <a:t>“Show and Tell: A Neural Image Caption Generator”</a:t>
            </a:r>
            <a:r>
              <a:rPr lang="en-US" altLang="zh-CN" dirty="0"/>
              <a:t> </a:t>
            </a:r>
            <a:r>
              <a:rPr lang="zh-CN" altLang="zh-CN" dirty="0"/>
              <a:t>的基础上引入一个注意力模块，首先来从直觉上理解这个注意力，它的作用就是模型在每个时间步生成单词的时候，模型会关注这个单词所对应的图像区域。比如下图</a:t>
            </a:r>
            <a:r>
              <a:rPr lang="en-US" altLang="zh-CN" dirty="0"/>
              <a:t> (</a:t>
            </a:r>
            <a:r>
              <a:rPr lang="zh-CN" altLang="zh-CN" dirty="0"/>
              <a:t>图源论文</a:t>
            </a:r>
            <a:r>
              <a:rPr lang="en-US" altLang="zh-CN" dirty="0"/>
              <a:t>2)“</a:t>
            </a:r>
            <a:r>
              <a:rPr lang="zh-CN" altLang="zh-CN" dirty="0"/>
              <a:t>狗</a:t>
            </a:r>
            <a:r>
              <a:rPr lang="en-US" altLang="zh-CN" dirty="0"/>
              <a:t>” </a:t>
            </a:r>
            <a:r>
              <a:rPr lang="zh-CN" altLang="zh-CN" dirty="0"/>
              <a:t>的照片，模型在生成</a:t>
            </a:r>
            <a:r>
              <a:rPr lang="en-US" altLang="zh-CN" dirty="0"/>
              <a:t> “dog” </a:t>
            </a:r>
            <a:r>
              <a:rPr lang="zh-CN" altLang="zh-CN" dirty="0"/>
              <a:t>这个单词时，模型会着重关注图像中</a:t>
            </a:r>
            <a:r>
              <a:rPr lang="en-US" altLang="zh-CN" dirty="0"/>
              <a:t> “</a:t>
            </a:r>
            <a:r>
              <a:rPr lang="zh-CN" altLang="zh-CN" dirty="0"/>
              <a:t>狗</a:t>
            </a:r>
            <a:r>
              <a:rPr lang="en-US" altLang="zh-CN" dirty="0"/>
              <a:t>” </a:t>
            </a:r>
            <a:r>
              <a:rPr lang="zh-CN" altLang="zh-CN" dirty="0"/>
              <a:t>的区域，所以说下图中</a:t>
            </a:r>
            <a:r>
              <a:rPr lang="en-US" altLang="zh-CN" dirty="0"/>
              <a:t> “</a:t>
            </a:r>
            <a:r>
              <a:rPr lang="zh-CN" altLang="zh-CN" dirty="0"/>
              <a:t>狗</a:t>
            </a:r>
            <a:r>
              <a:rPr lang="en-US" altLang="zh-CN" dirty="0"/>
              <a:t>” </a:t>
            </a:r>
            <a:r>
              <a:rPr lang="zh-CN" altLang="zh-CN" dirty="0"/>
              <a:t>的区域要比其他地方要来的明显点。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C5C203-2549-4A32-ADB6-61E50A5B13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63153" y="4860161"/>
            <a:ext cx="3001010" cy="179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89D5C09-8DBD-4379-8F6C-90D0FC1A0280}"/>
                  </a:ext>
                </a:extLst>
              </p:cNvPr>
              <p:cNvSpPr txBox="1"/>
              <p:nvPr/>
            </p:nvSpPr>
            <p:spPr>
              <a:xfrm>
                <a:off x="7145262" y="1322814"/>
                <a:ext cx="450246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我们通过对比与原来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的计算公式来看注意力机制引入后的不同，与原来的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LSTM 6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个公式相比，在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变量的计算上多了一项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的计算，把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也编码进来了，也就是图像的信息，整体的数据流没有变化。所以可以用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变量去生成单词，但是在 </a:t>
                </a:r>
                <a:r>
                  <a:rPr lang="en-US" altLang="zh-CN" sz="1800" b="1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“Show, Attend and Tell”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论文中依靠了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去解码单词的。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89D5C09-8DBD-4379-8F6C-90D0FC1A0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262" y="1322814"/>
                <a:ext cx="4502462" cy="2308324"/>
              </a:xfrm>
              <a:prstGeom prst="rect">
                <a:avLst/>
              </a:prstGeom>
              <a:blipFill>
                <a:blip r:embed="rId5"/>
                <a:stretch>
                  <a:fillRect l="-1083" t="-2375" r="-6089" b="-2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BBBF22B7-FA9A-4235-B5F4-25E62605C64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89759" y="3631138"/>
            <a:ext cx="5274310" cy="14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1356</Words>
  <Application>Microsoft Office PowerPoint</Application>
  <PresentationFormat>宽屏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 Unicode MS</vt:lpstr>
      <vt:lpstr>Helvetica Light</vt:lpstr>
      <vt:lpstr>等线</vt:lpstr>
      <vt:lpstr>仿宋</vt:lpstr>
      <vt:lpstr>Arial</vt:lpstr>
      <vt:lpstr>Arial Black</vt:lpstr>
      <vt:lpstr>Calibri</vt:lpstr>
      <vt:lpstr>Cambria Math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Cher You</cp:lastModifiedBy>
  <cp:revision>663</cp:revision>
  <dcterms:created xsi:type="dcterms:W3CDTF">2018-06-17T04:53:58Z</dcterms:created>
  <dcterms:modified xsi:type="dcterms:W3CDTF">2022-12-15T13:24:49Z</dcterms:modified>
</cp:coreProperties>
</file>